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17"/>
  </p:notesMasterIdLst>
  <p:sldIdLst>
    <p:sldId id="284" r:id="rId3"/>
    <p:sldId id="303" r:id="rId4"/>
    <p:sldId id="289" r:id="rId5"/>
    <p:sldId id="292" r:id="rId6"/>
    <p:sldId id="304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EC782"/>
    <a:srgbClr val="FFFF65"/>
    <a:srgbClr val="FF7979"/>
    <a:srgbClr val="FFC000"/>
    <a:srgbClr val="0070C0"/>
    <a:srgbClr val="B482DA"/>
    <a:srgbClr val="004448"/>
    <a:srgbClr val="FFFF87"/>
    <a:srgbClr val="FFFF9B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rgbClr val="FF0000"/>
                </a:solidFill>
                <a:latin typeface="+mj-lt"/>
                <a:ea typeface="+mn-ea"/>
                <a:cs typeface="+mn-cs"/>
              </a:defRPr>
            </a:pPr>
            <a:r>
              <a:rPr lang="en-US" sz="2000" b="1" dirty="0">
                <a:solidFill>
                  <a:srgbClr val="FF000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Model # 1: </a:t>
            </a:r>
            <a:r>
              <a:rPr lang="en-US" sz="2000" b="1" i="0" u="none" strike="noStrike" baseline="0" dirty="0">
                <a:effectLst/>
                <a:latin typeface="Audi Type Extended" panose="020B0505040200000003" pitchFamily="34" charset="0"/>
                <a:cs typeface="Audi Type Extended" panose="020B0505040200000003" pitchFamily="34" charset="0"/>
              </a:rPr>
              <a:t>RMSE Score</a:t>
            </a:r>
            <a:endParaRPr lang="en-US" sz="2000" b="1" dirty="0">
              <a:solidFill>
                <a:srgbClr val="FF0000"/>
              </a:solidFill>
              <a:latin typeface="Audi Type Extended" panose="020B0505040200000003" pitchFamily="34" charset="0"/>
              <a:cs typeface="Audi Type Extended" panose="020B0505040200000003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rgbClr val="FF0000"/>
              </a:solidFill>
              <a:latin typeface="+mj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RMSE Score</c:v>
                </c:pt>
              </c:strCache>
            </c:strRef>
          </c:tx>
          <c:spPr>
            <a:pattFill prst="wdUpDiag">
              <a:fgClr>
                <a:srgbClr val="FFC000"/>
              </a:fgClr>
              <a:bgClr>
                <a:schemeClr val="bg2"/>
              </a:bgClr>
            </a:pattFill>
            <a:ln>
              <a:solidFill>
                <a:schemeClr val="bg1"/>
              </a:solidFill>
            </a:ln>
            <a:effectLst/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6527-4873-B7C4-FDB7308AD473}"/>
              </c:ext>
            </c:extLst>
          </c:dPt>
          <c:dPt>
            <c:idx val="5"/>
            <c:invertIfNegative val="0"/>
            <c:bubble3D val="0"/>
            <c:spPr>
              <a:solidFill>
                <a:srgbClr val="00B050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527-4873-B7C4-FDB7308AD473}"/>
              </c:ext>
            </c:extLst>
          </c:dPt>
          <c:cat>
            <c:strRef>
              <c:f>Sheet1!$A$2:$A$8</c:f>
              <c:strCache>
                <c:ptCount val="7"/>
                <c:pt idx="0">
                  <c:v>Decision Tree Regressor</c:v>
                </c:pt>
                <c:pt idx="1">
                  <c:v>GBR</c:v>
                </c:pt>
                <c:pt idx="2">
                  <c:v>KNN Regressor</c:v>
                </c:pt>
                <c:pt idx="3">
                  <c:v>Lasso Regressor</c:v>
                </c:pt>
                <c:pt idx="4">
                  <c:v>Linear Regression</c:v>
                </c:pt>
                <c:pt idx="5">
                  <c:v>Random Forest Regressor</c:v>
                </c:pt>
                <c:pt idx="6">
                  <c:v>Ridge Regressor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0.38100000000000001</c:v>
                </c:pt>
                <c:pt idx="1">
                  <c:v>0.72699999999999998</c:v>
                </c:pt>
                <c:pt idx="2">
                  <c:v>0.376</c:v>
                </c:pt>
                <c:pt idx="3">
                  <c:v>0.879</c:v>
                </c:pt>
                <c:pt idx="4">
                  <c:v>0.81699999999999995</c:v>
                </c:pt>
                <c:pt idx="5">
                  <c:v>0.29199999999999998</c:v>
                </c:pt>
                <c:pt idx="6">
                  <c:v>0.81699999999999995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527-4873-B7C4-FDB7308AD4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124347263"/>
        <c:axId val="1831024831"/>
      </c:barChart>
      <c:catAx>
        <c:axId val="212434726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3175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831024831"/>
        <c:crosses val="autoZero"/>
        <c:auto val="1"/>
        <c:lblAlgn val="ctr"/>
        <c:lblOffset val="100"/>
        <c:noMultiLvlLbl val="0"/>
      </c:catAx>
      <c:valAx>
        <c:axId val="1831024831"/>
        <c:scaling>
          <c:orientation val="minMax"/>
          <c:max val="1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31750"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21243472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solidFill>
                  <a:srgbClr val="FF000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Model</a:t>
            </a:r>
            <a:r>
              <a:rPr lang="en-US" sz="2000" b="1" baseline="0" dirty="0">
                <a:solidFill>
                  <a:srgbClr val="FF000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 # 2: </a:t>
            </a:r>
            <a:r>
              <a:rPr lang="en-US" sz="2000" b="1" i="0" u="none" strike="noStrike" baseline="0" dirty="0">
                <a:effectLst/>
                <a:latin typeface="Audi Type Extended" panose="020B0505040200000003" pitchFamily="34" charset="0"/>
                <a:cs typeface="Audi Type Extended" panose="020B0505040200000003" pitchFamily="34" charset="0"/>
              </a:rPr>
              <a:t>RMSE Score </a:t>
            </a:r>
            <a:endParaRPr lang="en-US" sz="2000" b="1" dirty="0">
              <a:solidFill>
                <a:srgbClr val="FF0000"/>
              </a:solidFill>
              <a:latin typeface="Audi Type Extended" panose="020B0505040200000003" pitchFamily="34" charset="0"/>
              <a:cs typeface="Audi Type Extended" panose="020B0505040200000003" pitchFamily="34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rgbClr val="FF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RMSE Score</c:v>
                </c:pt>
              </c:strCache>
            </c:strRef>
          </c:tx>
          <c:spPr>
            <a:pattFill prst="wdUpDiag">
              <a:fgClr>
                <a:srgbClr val="FFC000"/>
              </a:fgClr>
              <a:bgClr>
                <a:schemeClr val="bg2"/>
              </a:bgClr>
            </a:pattFill>
            <a:ln>
              <a:solidFill>
                <a:schemeClr val="bg1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B0D-490E-B448-C15B5E855D4D}"/>
              </c:ext>
            </c:extLst>
          </c:dPt>
          <c:cat>
            <c:strRef>
              <c:f>Sheet1!$A$2:$A$7</c:f>
              <c:strCache>
                <c:ptCount val="6"/>
                <c:pt idx="0">
                  <c:v>GBR</c:v>
                </c:pt>
                <c:pt idx="1">
                  <c:v>KNN Regressor</c:v>
                </c:pt>
                <c:pt idx="2">
                  <c:v>Linear Regression</c:v>
                </c:pt>
                <c:pt idx="3">
                  <c:v>Random Forest Regressor</c:v>
                </c:pt>
                <c:pt idx="4">
                  <c:v>SGD Regressor</c:v>
                </c:pt>
                <c:pt idx="5">
                  <c:v>SVR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0.95699999999999996</c:v>
                </c:pt>
                <c:pt idx="1">
                  <c:v>1.0069999999999999</c:v>
                </c:pt>
                <c:pt idx="2">
                  <c:v>0.97299999999999998</c:v>
                </c:pt>
                <c:pt idx="3">
                  <c:v>0.97099999999999997</c:v>
                </c:pt>
                <c:pt idx="4">
                  <c:v>0.97499999999999998</c:v>
                </c:pt>
                <c:pt idx="5">
                  <c:v>0.99199999999999999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B0D-490E-B448-C15B5E855D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124347263"/>
        <c:axId val="1831024831"/>
      </c:barChart>
      <c:catAx>
        <c:axId val="212434726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31750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831024831"/>
        <c:crosses val="autoZero"/>
        <c:auto val="1"/>
        <c:lblAlgn val="ctr"/>
        <c:lblOffset val="100"/>
        <c:noMultiLvlLbl val="0"/>
      </c:catAx>
      <c:valAx>
        <c:axId val="1831024831"/>
        <c:scaling>
          <c:orientation val="minMax"/>
          <c:max val="1"/>
          <c:min val="0"/>
        </c:scaling>
        <c:delete val="0"/>
        <c:axPos val="l"/>
        <c:majorGridlines>
          <c:spPr>
            <a:ln w="19050" cap="flat" cmpd="sng" algn="ctr">
              <a:solidFill>
                <a:schemeClr val="tx2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31750"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21243472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83E0E-EF93-4A17-9E48-CB24FE5D48B8}" type="datetimeFigureOut">
              <a:rPr lang="en-CA" smtClean="0"/>
              <a:t>2019-08-18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9D6966-A42A-4263-B74D-21B94A92A7B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7564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4DDE7-3584-47DB-AC69-1CB0F315C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5AFE26-913D-4142-AC56-923E4314BA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E4206-5799-4ABC-B9A7-52A20B961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D899C-838D-4B0A-8ADC-A224EAB4EF92}" type="datetime1">
              <a:rPr lang="en-US" smtClean="0"/>
              <a:t>8/18/2019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85E19-D115-42E4-BE34-FD0FCC096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355F72-C6F0-405E-8453-DF7405DDC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3819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6B760-65CD-4FA2-874F-C5C6C5F57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11DB6-8222-4986-862D-03E4EB0CD0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8F5E06-ECF5-4FFB-B0C9-A0F7F56F5C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CE284-85D6-4E75-89B1-58572AF02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4273C-56EA-48BB-AE05-DF056C840B17}" type="datetime1">
              <a:rPr lang="en-US" smtClean="0"/>
              <a:t>8/18/2019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0E2838-6F73-4293-8958-91DBBCBE4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A94DB5-21BB-41A3-824E-9D5349EBF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7971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B766E-FD1C-4DCB-9E0D-0C9374715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4011EB-5F30-4D66-8E6A-C4D88D7EF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4F8038-677C-473A-AD7D-662E40D13A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CC82F-A6B4-49EF-ABDC-15ABC54CC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11E77-2EE1-48F1-BC50-A4CB798B88DD}" type="datetime1">
              <a:rPr lang="en-US" smtClean="0"/>
              <a:t>8/18/2019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8BBE49-F99C-439C-95A8-397F977BF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38383C-7F23-4DEC-8D71-F48530BBC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9054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6EEFF-F888-497A-8E3D-47BF898FE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95C0B2-0B2B-45AB-8AE0-9680D2BDC5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246E7-E5A9-4AA8-9F4F-B85ABDCBF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7B09A7-2F23-4DB4-8D04-5E20A3B1A352}" type="datetime1">
              <a:rPr lang="en-US" smtClean="0"/>
              <a:t>8/18/2019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A5BAB-92C8-4124-88A3-B6FF0A4B4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4781FB-5A34-4EA3-A59E-A25C48553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73784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770888-D7BB-4755-ABF2-1A7C71EBA0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EEEE34-7755-4017-8468-51F50294A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9BF30-E1F7-494E-B835-7657A9A1B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3FFF4-BA67-4B0D-A35D-A7A76FB6614D}" type="datetime1">
              <a:rPr lang="en-US" smtClean="0"/>
              <a:t>8/18/2019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D50472-D456-4DE2-B09C-BC116BD1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4566C-C2E5-4BA3-BAED-356E2695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8193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Layout">
    <p:bg>
      <p:bgPr>
        <a:solidFill>
          <a:srgbClr val="CFCFCF">
            <a:alpha val="76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60000"/>
            <a:ext cx="3911599" cy="1177174"/>
          </a:xfrm>
        </p:spPr>
        <p:txBody>
          <a:bodyPr lIns="0" tIns="0" rIns="0" bIns="0" anchor="b">
            <a:normAutofit/>
          </a:bodyPr>
          <a:lstStyle>
            <a:lvl1pPr>
              <a:defRPr sz="3600">
                <a:solidFill>
                  <a:srgbClr val="FF0000"/>
                </a:solidFill>
              </a:defRPr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2532A-5006-46B7-AE99-3A6891CD02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26770" y="3890303"/>
            <a:ext cx="3275463" cy="882062"/>
          </a:xfrm>
        </p:spPr>
        <p:txBody>
          <a:bodyPr lIns="0" tIns="0" rIns="0" bIns="0"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tx1"/>
                </a:solidFill>
                <a:latin typeface="+mn-lt"/>
                <a:cs typeface="Segoe UI Semibold" panose="020B0702040204020203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FC6D7-3241-401C-A16A-4A7CC2653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45D6DC-ABA5-4D00-9CD3-92FFDD1FA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59C86-0106-40E0-AA18-795EC5787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D14F7B3-A6CF-491C-9855-75B5784CC4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859665"/>
            <a:ext cx="1078992" cy="54864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598737"/>
            <a:ext cx="3764756" cy="100800"/>
            <a:chOff x="-1228304" y="3240138"/>
            <a:chExt cx="3764756" cy="100800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672000" cy="0"/>
            </a:xfrm>
            <a:prstGeom prst="line">
              <a:avLst/>
            </a:prstGeom>
            <a:ln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435652" y="3240138"/>
              <a:ext cx="100800" cy="100800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3F646CE6-E75B-4112-896D-5A26E1F1520E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5518150" y="860425"/>
            <a:ext cx="5870575" cy="486727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540468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8196A9-689D-4410-BFC0-7ACB19755A0C}"/>
              </a:ext>
            </a:extLst>
          </p:cNvPr>
          <p:cNvSpPr/>
          <p:nvPr userDrawn="1"/>
        </p:nvSpPr>
        <p:spPr>
          <a:xfrm>
            <a:off x="0" y="0"/>
            <a:ext cx="12192000" cy="4416552"/>
          </a:xfrm>
          <a:prstGeom prst="rect">
            <a:avLst/>
          </a:prstGeom>
          <a:blipFill>
            <a:blip r:embed="rId2">
              <a:alphaModFix amt="48000"/>
            </a:blip>
            <a:srcRect/>
            <a:stretch>
              <a:fillRect l="-842" r="-842"/>
            </a:stretch>
          </a:blipFill>
          <a:ln>
            <a:noFill/>
          </a:ln>
          <a:effectLst>
            <a:reflection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BFEAD-57CF-438A-8084-C5AC7F47E54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462986"/>
            <a:ext cx="9144000" cy="1786094"/>
          </a:xfrm>
        </p:spPr>
        <p:txBody>
          <a:bodyPr anchor="b">
            <a:noAutofit/>
          </a:bodyPr>
          <a:lstStyle>
            <a:lvl1pPr algn="ctr">
              <a:defRPr sz="4400">
                <a:latin typeface="Audi Type Extended" panose="020B0505040200000003" pitchFamily="34" charset="0"/>
                <a:cs typeface="Audi Type Extended" panose="020B0505040200000003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7A3CB-B083-4E49-9123-A5E47559D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D8B1838-1F0F-42D3-9B5E-742D59AFE173}" type="datetime1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8/18/2019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C4102C-4609-416C-A808-0FFE0051D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7BCC5D-6F2C-472F-BD4C-4096793DF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581BC7-E183-40DB-AC97-C19EA4EB8894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E854BB-FA44-4CAB-85DF-F5C412560348}"/>
              </a:ext>
            </a:extLst>
          </p:cNvPr>
          <p:cNvSpPr/>
          <p:nvPr userDrawn="1"/>
        </p:nvSpPr>
        <p:spPr>
          <a:xfrm>
            <a:off x="0" y="4416552"/>
            <a:ext cx="12192000" cy="244144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34000">
                <a:srgbClr val="0F1722"/>
              </a:gs>
              <a:gs pos="69000">
                <a:srgbClr val="0F1722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9BFFF1-5465-4317-B9DB-C23A5B1D76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34696"/>
            <a:ext cx="9144000" cy="45979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>
                <a:latin typeface="Audi Type Extended" panose="020B0505040200000003" pitchFamily="34" charset="0"/>
                <a:cs typeface="Audi Type Extended" panose="020B0505040200000003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Click to edit Master subtitle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76B4374-8F24-43DE-860D-E5C6EA850AB4}"/>
              </a:ext>
            </a:extLst>
          </p:cNvPr>
          <p:cNvGrpSpPr/>
          <p:nvPr userDrawn="1"/>
        </p:nvGrpSpPr>
        <p:grpSpPr>
          <a:xfrm>
            <a:off x="3619265" y="2253996"/>
            <a:ext cx="4953471" cy="100584"/>
            <a:chOff x="3631692" y="2253996"/>
            <a:chExt cx="4953471" cy="100584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85C7755-9394-4129-AB48-1AC32DA80C75}"/>
                </a:ext>
              </a:extLst>
            </p:cNvPr>
            <p:cNvSpPr/>
            <p:nvPr userDrawn="1"/>
          </p:nvSpPr>
          <p:spPr>
            <a:xfrm>
              <a:off x="3631692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4C71ABE-575A-48CF-82B1-EDE8535F3993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3C1EA63-78B2-4715-B4DC-63D98AC7F354}"/>
                </a:ext>
              </a:extLst>
            </p:cNvPr>
            <p:cNvSpPr/>
            <p:nvPr userDrawn="1"/>
          </p:nvSpPr>
          <p:spPr>
            <a:xfrm>
              <a:off x="8484579" y="2253996"/>
              <a:ext cx="100584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9BB74A1-0BEA-4AD8-8138-0641A45D8B40}"/>
              </a:ext>
            </a:extLst>
          </p:cNvPr>
          <p:cNvGrpSpPr/>
          <p:nvPr userDrawn="1"/>
        </p:nvGrpSpPr>
        <p:grpSpPr>
          <a:xfrm>
            <a:off x="4652581" y="5305363"/>
            <a:ext cx="2886839" cy="100584"/>
            <a:chOff x="3631690" y="2253996"/>
            <a:chExt cx="5028467" cy="100584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3D0026E-5270-4C52-A1AF-5631E8192DCD}"/>
                </a:ext>
              </a:extLst>
            </p:cNvPr>
            <p:cNvSpPr/>
            <p:nvPr userDrawn="1"/>
          </p:nvSpPr>
          <p:spPr>
            <a:xfrm>
              <a:off x="3631690" y="2253996"/>
              <a:ext cx="175203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6085D92-5F70-4097-A2FF-C15B13788D08}"/>
                </a:ext>
              </a:extLst>
            </p:cNvPr>
            <p:cNvCxnSpPr/>
            <p:nvPr userDrawn="1"/>
          </p:nvCxnSpPr>
          <p:spPr>
            <a:xfrm>
              <a:off x="3681984" y="2307679"/>
              <a:ext cx="4828032" cy="0"/>
            </a:xfrm>
            <a:prstGeom prst="line">
              <a:avLst/>
            </a:prstGeom>
            <a:ln w="12700">
              <a:solidFill>
                <a:schemeClr val="bg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E68EB6C-48D0-4EBF-8541-926D16790F52}"/>
                </a:ext>
              </a:extLst>
            </p:cNvPr>
            <p:cNvSpPr/>
            <p:nvPr userDrawn="1"/>
          </p:nvSpPr>
          <p:spPr>
            <a:xfrm>
              <a:off x="8484578" y="2253996"/>
              <a:ext cx="175579" cy="100584"/>
            </a:xfrm>
            <a:prstGeom prst="ellipse">
              <a:avLst/>
            </a:prstGeom>
            <a:solidFill>
              <a:schemeClr val="bg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43269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Content Layout">
    <p:bg>
      <p:bgPr>
        <a:pattFill prst="pct5">
          <a:fgClr>
            <a:srgbClr val="FF7979"/>
          </a:fgClr>
          <a:bgClr>
            <a:schemeClr val="bg2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63976" y="696584"/>
            <a:ext cx="4464049" cy="569086"/>
          </a:xfrm>
        </p:spPr>
        <p:txBody>
          <a:bodyPr lIns="0" tIns="0" rIns="0" bIns="0" anchor="b"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defRPr>
            </a:lvl1pPr>
          </a:lstStyle>
          <a:p>
            <a:r>
              <a:rPr lang="en-US" noProof="0"/>
              <a:t>CLICK TO EDIT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78842051-6173-4CC2-8C4A-8AE31FE7BA54}"/>
              </a:ext>
            </a:extLst>
          </p:cNvPr>
          <p:cNvGrpSpPr/>
          <p:nvPr userDrawn="1"/>
        </p:nvGrpSpPr>
        <p:grpSpPr>
          <a:xfrm>
            <a:off x="5124396" y="1373283"/>
            <a:ext cx="1943208" cy="100800"/>
            <a:chOff x="3149478" y="1373283"/>
            <a:chExt cx="1943208" cy="100800"/>
          </a:xfrm>
          <a:solidFill>
            <a:schemeClr val="bg1"/>
          </a:solidFill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7317392-EF87-4050-8BBE-32F74B0CF15A}"/>
                </a:ext>
              </a:extLst>
            </p:cNvPr>
            <p:cNvGrpSpPr/>
            <p:nvPr userDrawn="1"/>
          </p:nvGrpSpPr>
          <p:grpSpPr>
            <a:xfrm>
              <a:off x="3149478" y="1373283"/>
              <a:ext cx="1943208" cy="100800"/>
              <a:chOff x="0" y="3237441"/>
              <a:chExt cx="1943208" cy="100800"/>
            </a:xfrm>
            <a:grpFill/>
          </p:grpSpPr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785A4134-866D-4143-AC1E-8A2FFDB49855}"/>
                  </a:ext>
                </a:extLst>
              </p:cNvPr>
              <p:cNvCxnSpPr/>
              <p:nvPr userDrawn="1"/>
            </p:nvCxnSpPr>
            <p:spPr>
              <a:xfrm>
                <a:off x="0" y="3290538"/>
                <a:ext cx="1892808" cy="0"/>
              </a:xfrm>
              <a:prstGeom prst="lin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1BBC5D9C-B8FB-455B-9398-36DB21F2765E}"/>
                  </a:ext>
                </a:extLst>
              </p:cNvPr>
              <p:cNvSpPr/>
              <p:nvPr userDrawn="1"/>
            </p:nvSpPr>
            <p:spPr>
              <a:xfrm>
                <a:off x="1842408" y="3237441"/>
                <a:ext cx="100800" cy="100800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egoe UI Light"/>
                  <a:ea typeface="+mn-ea"/>
                  <a:cs typeface="+mn-cs"/>
                </a:endParaRPr>
              </a:p>
            </p:txBody>
          </p:sp>
        </p:grp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D1C3636-C306-4492-8D46-194288459CAF}"/>
                </a:ext>
              </a:extLst>
            </p:cNvPr>
            <p:cNvSpPr/>
            <p:nvPr userDrawn="1"/>
          </p:nvSpPr>
          <p:spPr>
            <a:xfrm>
              <a:off x="3149478" y="1373283"/>
              <a:ext cx="100800" cy="1008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sp>
        <p:nvSpPr>
          <p:cNvPr id="24" name="Date Placeholder 4">
            <a:extLst>
              <a:ext uri="{FF2B5EF4-FFF2-40B4-BE49-F238E27FC236}">
                <a16:creationId xmlns:a16="http://schemas.microsoft.com/office/drawing/2014/main" id="{37F41934-C733-441F-88F0-5D6F46176742}"/>
              </a:ext>
            </a:extLst>
          </p:cNvPr>
          <p:cNvSpPr txBox="1">
            <a:spLocks/>
          </p:cNvSpPr>
          <p:nvPr userDrawn="1"/>
        </p:nvSpPr>
        <p:spPr>
          <a:xfrm>
            <a:off x="8719654" y="58429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B00F923-C143-4DEC-A669-377442693DEB}" type="datetime1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8/18/2019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5" name="Footer Placeholder 5">
            <a:extLst>
              <a:ext uri="{FF2B5EF4-FFF2-40B4-BE49-F238E27FC236}">
                <a16:creationId xmlns:a16="http://schemas.microsoft.com/office/drawing/2014/main" id="{D416F1A0-4E2A-4502-9729-CA787B49433F}"/>
              </a:ext>
            </a:extLst>
          </p:cNvPr>
          <p:cNvSpPr txBox="1">
            <a:spLocks/>
          </p:cNvSpPr>
          <p:nvPr userDrawn="1"/>
        </p:nvSpPr>
        <p:spPr>
          <a:xfrm>
            <a:off x="1146540" y="58388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UFT - ML 3253 - Group # 21</a:t>
            </a:r>
          </a:p>
        </p:txBody>
      </p:sp>
      <p:sp>
        <p:nvSpPr>
          <p:cNvPr id="26" name="Slide Number Placeholder 6">
            <a:extLst>
              <a:ext uri="{FF2B5EF4-FFF2-40B4-BE49-F238E27FC236}">
                <a16:creationId xmlns:a16="http://schemas.microsoft.com/office/drawing/2014/main" id="{FE3FA0BA-84F5-409F-93D0-51B7A5092F71}"/>
              </a:ext>
            </a:extLst>
          </p:cNvPr>
          <p:cNvSpPr txBox="1">
            <a:spLocks/>
          </p:cNvSpPr>
          <p:nvPr userDrawn="1"/>
        </p:nvSpPr>
        <p:spPr>
          <a:xfrm>
            <a:off x="755544" y="5838825"/>
            <a:ext cx="379835" cy="3632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581BC7-E183-40DB-AC97-C19EA4EB8894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5621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Layout">
    <p:bg>
      <p:bgPr>
        <a:pattFill prst="pct5">
          <a:fgClr>
            <a:srgbClr val="FF7979"/>
          </a:fgClr>
          <a:bgClr>
            <a:schemeClr val="bg2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37DF8-B064-4F36-89F8-EBF538A2E7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3276" y="2260000"/>
            <a:ext cx="3911599" cy="1177174"/>
          </a:xfrm>
        </p:spPr>
        <p:txBody>
          <a:bodyPr lIns="0" tIns="0" rIns="0" bIns="0" anchor="b">
            <a:normAutofit/>
          </a:bodyPr>
          <a:lstStyle>
            <a:lvl1pPr>
              <a:defRPr sz="3200">
                <a:solidFill>
                  <a:srgbClr val="FF000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defRPr>
            </a:lvl1pPr>
          </a:lstStyle>
          <a:p>
            <a:r>
              <a:rPr lang="en-US" noProof="0"/>
              <a:t>CLICK TO EDIT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317392-EF87-4050-8BBE-32F74B0CF15A}"/>
              </a:ext>
            </a:extLst>
          </p:cNvPr>
          <p:cNvGrpSpPr/>
          <p:nvPr userDrawn="1"/>
        </p:nvGrpSpPr>
        <p:grpSpPr>
          <a:xfrm>
            <a:off x="0" y="3598737"/>
            <a:ext cx="3764756" cy="100800"/>
            <a:chOff x="-1228304" y="3240138"/>
            <a:chExt cx="3764756" cy="100800"/>
          </a:xfrm>
          <a:solidFill>
            <a:schemeClr val="bg1"/>
          </a:solidFill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85A4134-866D-4143-AC1E-8A2FFDB498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228304" y="3290538"/>
              <a:ext cx="3672000" cy="0"/>
            </a:xfrm>
            <a:prstGeom prst="lin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1BBC5D9C-B8FB-455B-9398-36DB21F2765E}"/>
                </a:ext>
              </a:extLst>
            </p:cNvPr>
            <p:cNvSpPr/>
            <p:nvPr userDrawn="1"/>
          </p:nvSpPr>
          <p:spPr>
            <a:xfrm>
              <a:off x="2435652" y="3240138"/>
              <a:ext cx="100800" cy="1008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+mn-ea"/>
                <a:cs typeface="+mn-cs"/>
              </a:endParaRP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72225750-E4CE-4A81-A0C3-4023030D637E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819C324-07DF-49DB-A08C-0E6155CE3041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75A34025-44F2-4A09-8629-F1794E9D35A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15854A2-EAE9-4B2A-84CF-5A4BD753863A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3F646CE6-E75B-4112-896D-5A26E1F1520E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5518150" y="860425"/>
            <a:ext cx="5870575" cy="486727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 dirty="0"/>
              <a:t>Click icon to add table</a:t>
            </a:r>
          </a:p>
        </p:txBody>
      </p:sp>
      <p:sp>
        <p:nvSpPr>
          <p:cNvPr id="23" name="Date Placeholder 4">
            <a:extLst>
              <a:ext uri="{FF2B5EF4-FFF2-40B4-BE49-F238E27FC236}">
                <a16:creationId xmlns:a16="http://schemas.microsoft.com/office/drawing/2014/main" id="{08D39C94-B50C-4BCF-8811-D7AA10384F29}"/>
              </a:ext>
            </a:extLst>
          </p:cNvPr>
          <p:cNvSpPr txBox="1">
            <a:spLocks/>
          </p:cNvSpPr>
          <p:nvPr userDrawn="1"/>
        </p:nvSpPr>
        <p:spPr>
          <a:xfrm>
            <a:off x="8719654" y="584290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B00F923-C143-4DEC-A669-377442693DEB}" type="datetime1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8/18/2019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4" name="Footer Placeholder 5">
            <a:extLst>
              <a:ext uri="{FF2B5EF4-FFF2-40B4-BE49-F238E27FC236}">
                <a16:creationId xmlns:a16="http://schemas.microsoft.com/office/drawing/2014/main" id="{8B924D0C-8D7D-4155-BB08-5120CDB58A77}"/>
              </a:ext>
            </a:extLst>
          </p:cNvPr>
          <p:cNvSpPr txBox="1">
            <a:spLocks/>
          </p:cNvSpPr>
          <p:nvPr userDrawn="1"/>
        </p:nvSpPr>
        <p:spPr>
          <a:xfrm>
            <a:off x="1146540" y="58388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UFT - ML 3253 - Group # 21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5" name="Slide Number Placeholder 6">
            <a:extLst>
              <a:ext uri="{FF2B5EF4-FFF2-40B4-BE49-F238E27FC236}">
                <a16:creationId xmlns:a16="http://schemas.microsoft.com/office/drawing/2014/main" id="{05511C14-1F09-4DA3-8CCB-3A53A1C18CDE}"/>
              </a:ext>
            </a:extLst>
          </p:cNvPr>
          <p:cNvSpPr txBox="1">
            <a:spLocks/>
          </p:cNvSpPr>
          <p:nvPr userDrawn="1"/>
        </p:nvSpPr>
        <p:spPr>
          <a:xfrm>
            <a:off x="755544" y="5838825"/>
            <a:ext cx="379835" cy="3632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581BC7-E183-40DB-AC97-C19EA4EB8894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684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ntent Layout">
    <p:bg>
      <p:bgPr>
        <a:pattFill prst="pct5">
          <a:fgClr>
            <a:srgbClr val="FF7979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19654" y="5842908"/>
            <a:ext cx="2743200" cy="365125"/>
          </a:xfrm>
        </p:spPr>
        <p:txBody>
          <a:bodyPr/>
          <a:lstStyle>
            <a:lvl1pPr algn="r">
              <a:defRPr sz="11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7B00F923-C143-4DEC-A669-377442693DEB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6540" y="5838825"/>
            <a:ext cx="4114800" cy="365125"/>
          </a:xfrm>
        </p:spPr>
        <p:txBody>
          <a:bodyPr/>
          <a:lstStyle>
            <a:lvl1pPr algn="l">
              <a:defRPr sz="11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UFT - ML 3253 - Group # 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5544" y="5838825"/>
            <a:ext cx="379835" cy="363253"/>
          </a:xfrm>
        </p:spPr>
        <p:txBody>
          <a:bodyPr/>
          <a:lstStyle>
            <a:lvl1pPr algn="ctr">
              <a:defRPr sz="11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D581BC7-E183-40DB-AC97-C19EA4EB889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0037" y="390891"/>
            <a:ext cx="8318017" cy="1009911"/>
          </a:xfrm>
        </p:spPr>
        <p:txBody>
          <a:bodyPr lIns="0" tIns="0" rIns="0" bIns="0" anchor="ctr">
            <a:normAutofit/>
          </a:bodyPr>
          <a:lstStyle>
            <a:lvl1pPr algn="l">
              <a:defRPr sz="3200" b="1">
                <a:latin typeface="Audi Type Extended" panose="020B0505040200000003" pitchFamily="34" charset="0"/>
                <a:cs typeface="Audi Type Extended" panose="020B0505040200000003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>
            <a:off x="0" y="1426002"/>
            <a:ext cx="5012719" cy="100800"/>
            <a:chOff x="304632" y="3240138"/>
            <a:chExt cx="3129768" cy="100800"/>
          </a:xfrm>
          <a:solidFill>
            <a:schemeClr val="tx1"/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4632" y="3290538"/>
              <a:ext cx="307937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noProof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222574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ree Content Layout">
    <p:bg>
      <p:bgPr>
        <a:pattFill prst="pct5">
          <a:fgClr>
            <a:srgbClr val="FF7979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9775F3-A041-479A-8038-652B7D9C72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19654" y="5842908"/>
            <a:ext cx="2743200" cy="365125"/>
          </a:xfrm>
        </p:spPr>
        <p:txBody>
          <a:bodyPr/>
          <a:lstStyle>
            <a:lvl1pPr algn="r">
              <a:defRPr sz="11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7B00F923-C143-4DEC-A669-377442693DEB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EDD04-BE4E-4B91-B13E-0C4FB3E16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6540" y="5838825"/>
            <a:ext cx="4114800" cy="365125"/>
          </a:xfrm>
        </p:spPr>
        <p:txBody>
          <a:bodyPr/>
          <a:lstStyle>
            <a:lvl1pPr algn="l">
              <a:defRPr sz="11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UFT - ML 3253 - Group # 21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6DF5D8-12DC-494E-B0F1-2E9C86A14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5544" y="5838825"/>
            <a:ext cx="379835" cy="363253"/>
          </a:xfrm>
        </p:spPr>
        <p:txBody>
          <a:bodyPr/>
          <a:lstStyle>
            <a:lvl1pPr algn="ctr">
              <a:defRPr sz="11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D581BC7-E183-40DB-AC97-C19EA4EB889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BF87C9E-53A2-4DE1-89DC-3907BE2E3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48071" y="390891"/>
            <a:ext cx="8318017" cy="1009911"/>
          </a:xfrm>
        </p:spPr>
        <p:txBody>
          <a:bodyPr lIns="0" tIns="0" rIns="0" bIns="0" anchor="ctr">
            <a:normAutofit/>
          </a:bodyPr>
          <a:lstStyle>
            <a:lvl1pPr algn="r">
              <a:defRPr sz="3200" b="1">
                <a:latin typeface="Audi Type Extended" panose="020B0505040200000003" pitchFamily="34" charset="0"/>
                <a:cs typeface="Audi Type Extended" panose="020B0505040200000003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9E4D57E-4989-4939-A31F-637543FAB606}"/>
              </a:ext>
            </a:extLst>
          </p:cNvPr>
          <p:cNvGrpSpPr/>
          <p:nvPr userDrawn="1"/>
        </p:nvGrpSpPr>
        <p:grpSpPr>
          <a:xfrm flipH="1">
            <a:off x="7179281" y="1426002"/>
            <a:ext cx="5012719" cy="100800"/>
            <a:chOff x="304632" y="3240138"/>
            <a:chExt cx="3129768" cy="100800"/>
          </a:xfrm>
          <a:solidFill>
            <a:schemeClr val="tx1"/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70B72A7-B625-48B8-88E6-BCE2A4DD531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4632" y="3290538"/>
              <a:ext cx="3079370" cy="0"/>
            </a:xfrm>
            <a:prstGeom prst="lin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1ED729F-F8A5-4244-9776-4935C260F11F}"/>
                </a:ext>
              </a:extLst>
            </p:cNvPr>
            <p:cNvSpPr/>
            <p:nvPr userDrawn="1"/>
          </p:nvSpPr>
          <p:spPr>
            <a:xfrm>
              <a:off x="3368676" y="3240138"/>
              <a:ext cx="65724" cy="100800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150998C-CF95-4C6F-8962-8EB2DB30177D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F86A2ACD-8CF5-48A3-A678-E213A809B332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00811BB-0E37-4D70-84A5-97B3FBEDCBE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D03B3046-0457-4D23-8E0C-64E3FCD620BB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noProof="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070161"/>
      </p:ext>
    </p:extLst>
  </p:cSld>
  <p:clrMapOvr>
    <a:masterClrMapping/>
  </p:clrMapOvr>
  <p:hf hd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63EC2-C1E6-4CB2-A80F-F2B2C5316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D2A2F-F0FA-4772-B1CD-84769C809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39072-1B63-4843-BAE1-950CEFA96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BF5A4-8891-4DA6-9CEA-027F0745C601}" type="datetime1">
              <a:rPr lang="en-US" smtClean="0"/>
              <a:t>8/18/2019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3C330F-5790-4FDF-8345-AA3481AF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1F72C-D9E0-47E7-B207-2EFC118C6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7720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BA25F-1304-44C4-83CE-6D1D2AB1F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6D392-86ED-426B-96CC-ADD067568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E7739A-3151-4F1E-88BB-C4F0ACB20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ABCAF-492C-4396-95D3-5722DD3B8D92}" type="datetime1">
              <a:rPr lang="en-US" smtClean="0"/>
              <a:t>8/18/2019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5F119-05C8-48CC-8EE2-BEF0FC9A2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23F6-DB15-4A00-AAB2-43D18041D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759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D5E22-A007-49B4-BED7-E1E99B1DB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1D5F1-4B72-4F81-B0F5-48FA500CC2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A6FE80-A1CF-49FD-8D97-3055225B24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7ACEF9-C326-4F7B-9FBD-47C0B75E0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66CF0-C50E-4EB7-B047-52B1738D70F5}" type="datetime1">
              <a:rPr lang="en-US" smtClean="0"/>
              <a:t>8/18/2019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11AC2B-80E1-47DE-8C6A-038BF1649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D1F30C-5D85-4E6D-BF49-62824EE8F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9733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76FF-5F86-4A05-9FDA-304A2B0E0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E1571D-B92D-410D-8630-D923F895B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B3DCD0-AEA4-4AD9-8E9A-D3E6697B42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8CC98A-451E-4FE6-838B-525847C761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CE4210-FA83-4D45-8AB0-2F496AE11D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26ACC5-BFA8-4CB6-955D-1370C4FC1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8F64-DF6E-4C06-B246-564F03BEC4F0}" type="datetime1">
              <a:rPr lang="en-US" smtClean="0"/>
              <a:t>8/18/2019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60B172-4063-417E-B2A4-6B2D66459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AE2CAA-D15B-4ECF-B78D-113F4A214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22761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A8A1F-29CF-4A74-A030-839BA919D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253220-35EC-4DF6-AFCA-760EC65B6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4E350-DB72-4F8B-B473-B6BE086DB1F5}" type="datetime1">
              <a:rPr lang="en-US" smtClean="0"/>
              <a:t>8/18/2019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B39E7C-96D8-4EAA-8FF7-E0F2387DB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E40B35-13C8-4A1B-BD4A-17402E017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6033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A10D02-40AA-4FC4-B81E-EF5015537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1E7C0-B5B1-4B5B-BD1F-233F3E2CA640}" type="datetime1">
              <a:rPr lang="en-US" smtClean="0"/>
              <a:t>8/18/2019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96B35C-DA91-4E81-A90F-02D4B3AFD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B587EE-3160-4CB4-B185-8E4142D4E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9026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808FCE-543C-4368-8523-712874BA1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A10E48-6704-4C6E-9576-3B7FAF856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0DA90-13A0-4F6B-8B7D-A3A7771E9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B075E-3652-47DF-AFD5-2986C688E131}" type="datetime1">
              <a:rPr lang="en-US" smtClean="0"/>
              <a:t>8/18/2019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92D5D-4EA9-4C07-A11B-A197B9038D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3AECE-BCB9-47D9-B025-2FD665610E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38BF2-3088-40CF-9709-4B024E73CC7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26121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71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8" r:id="rId14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058B-89E0-4460-AB21-21747CB3A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1C5EB-04D6-4050-930C-5F6907528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32220F-109C-4A57-81E9-C6279EDA13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016836" y="5878720"/>
            <a:ext cx="1336964" cy="2988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5404F-F26F-42E5-BA15-C0373FC1CF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69960" y="5878720"/>
            <a:ext cx="2915733" cy="298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25174-FA04-488F-9F0C-3CD1D1483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78643" y="5879656"/>
            <a:ext cx="354492" cy="29730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2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581BC7-E183-40DB-AC97-C19EA4EB8894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FEF1588-F385-48F3-800A-554A9423E77A}"/>
              </a:ext>
            </a:extLst>
          </p:cNvPr>
          <p:cNvSpPr/>
          <p:nvPr userDrawn="1"/>
        </p:nvSpPr>
        <p:spPr>
          <a:xfrm>
            <a:off x="809310" y="5879656"/>
            <a:ext cx="283464" cy="283464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40B0943-F568-4674-8FA4-B435B1E466AF}"/>
              </a:ext>
            </a:extLst>
          </p:cNvPr>
          <p:cNvCxnSpPr/>
          <p:nvPr userDrawn="1"/>
        </p:nvCxnSpPr>
        <p:spPr>
          <a:xfrm>
            <a:off x="11580000" y="6020920"/>
            <a:ext cx="612000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62DE7FD5-7941-43A1-8663-42AE40546A4F}"/>
              </a:ext>
            </a:extLst>
          </p:cNvPr>
          <p:cNvSpPr/>
          <p:nvPr userDrawn="1"/>
        </p:nvSpPr>
        <p:spPr>
          <a:xfrm>
            <a:off x="11466563" y="5966056"/>
            <a:ext cx="109728" cy="109728"/>
          </a:xfrm>
          <a:prstGeom prst="ellipse">
            <a:avLst/>
          </a:prstGeom>
          <a:noFill/>
          <a:ln w="6350"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791EE5-EF06-4BF8-84C6-EC24114E73F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6020920"/>
            <a:ext cx="803275" cy="468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4658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7" r:id="rId2"/>
    <p:sldLayoutId id="2147483670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27">
          <p15:clr>
            <a:srgbClr val="F26B43"/>
          </p15:clr>
        </p15:guide>
        <p15:guide id="2" pos="7174">
          <p15:clr>
            <a:srgbClr val="F26B43"/>
          </p15:clr>
        </p15:guide>
        <p15:guide id="3" pos="506">
          <p15:clr>
            <a:srgbClr val="F26B43"/>
          </p15:clr>
        </p15:guide>
        <p15:guide id="4" orient="horz" pos="3793">
          <p15:clr>
            <a:srgbClr val="F26B43"/>
          </p15:clr>
        </p15:guide>
        <p15:guide id="5" pos="3840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pos="3318">
          <p15:clr>
            <a:srgbClr val="F26B43"/>
          </p15:clr>
        </p15:guide>
        <p15:guide id="8" pos="436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9.jp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edumagalhaes/quality-prediction-in-a-mining-process" TargetMode="Externa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A128D-8BDB-4DB3-A313-56F8A2C563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Quality Predictions In The Mining Process</a:t>
            </a:r>
            <a:endParaRPr lang="en-CA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11E6C6F-E85A-4FDB-B126-B1E59716AE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A" dirty="0"/>
              <a:t>ML 3253 – University Of Toronto – August 2019</a:t>
            </a:r>
          </a:p>
        </p:txBody>
      </p:sp>
    </p:spTree>
    <p:extLst>
      <p:ext uri="{BB962C8B-B14F-4D97-AF65-F5344CB8AC3E}">
        <p14:creationId xmlns:p14="http://schemas.microsoft.com/office/powerpoint/2010/main" val="1744906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983D-B9EC-4430-8743-119F390D2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3976" y="570155"/>
            <a:ext cx="4464049" cy="695515"/>
          </a:xfrm>
        </p:spPr>
        <p:txBody>
          <a:bodyPr>
            <a:normAutofit/>
          </a:bodyPr>
          <a:lstStyle/>
          <a:p>
            <a:r>
              <a:rPr lang="en-CA" sz="4300" dirty="0"/>
              <a:t>R</a:t>
            </a:r>
            <a:r>
              <a:rPr lang="en-CA" dirty="0"/>
              <a:t>ESULTS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EEA6F573-3CA9-4E67-A497-22207BDD15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2543467"/>
              </p:ext>
            </p:extLst>
          </p:nvPr>
        </p:nvGraphicFramePr>
        <p:xfrm>
          <a:off x="37429" y="1666568"/>
          <a:ext cx="6169733" cy="41153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0FE77485-A36C-4741-B7A4-132E475F51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8031227"/>
              </p:ext>
            </p:extLst>
          </p:nvPr>
        </p:nvGraphicFramePr>
        <p:xfrm>
          <a:off x="6143140" y="1666572"/>
          <a:ext cx="5855233" cy="41153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703183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983D-B9EC-4430-8743-119F390D2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3976" y="570155"/>
            <a:ext cx="4464049" cy="695515"/>
          </a:xfrm>
        </p:spPr>
        <p:txBody>
          <a:bodyPr>
            <a:normAutofit/>
          </a:bodyPr>
          <a:lstStyle/>
          <a:p>
            <a:r>
              <a:rPr lang="en-CA" sz="4300" dirty="0"/>
              <a:t>R</a:t>
            </a:r>
            <a:r>
              <a:rPr lang="en-CA" dirty="0"/>
              <a:t>ESULTS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6ABA0A7-6039-4291-AC61-7B7C01EFB2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721945"/>
              </p:ext>
            </p:extLst>
          </p:nvPr>
        </p:nvGraphicFramePr>
        <p:xfrm>
          <a:off x="279699" y="1830594"/>
          <a:ext cx="11639774" cy="3627120"/>
        </p:xfrm>
        <a:graphic>
          <a:graphicData uri="http://schemas.openxmlformats.org/drawingml/2006/table">
            <a:tbl>
              <a:tblPr firstRow="1" bandRow="1"/>
              <a:tblGrid>
                <a:gridCol w="1602889">
                  <a:extLst>
                    <a:ext uri="{9D8B030D-6E8A-4147-A177-3AD203B41FA5}">
                      <a16:colId xmlns:a16="http://schemas.microsoft.com/office/drawing/2014/main" val="1806648101"/>
                    </a:ext>
                  </a:extLst>
                </a:gridCol>
                <a:gridCol w="4776396">
                  <a:extLst>
                    <a:ext uri="{9D8B030D-6E8A-4147-A177-3AD203B41FA5}">
                      <a16:colId xmlns:a16="http://schemas.microsoft.com/office/drawing/2014/main" val="3552549426"/>
                    </a:ext>
                  </a:extLst>
                </a:gridCol>
                <a:gridCol w="5260489">
                  <a:extLst>
                    <a:ext uri="{9D8B030D-6E8A-4147-A177-3AD203B41FA5}">
                      <a16:colId xmlns:a16="http://schemas.microsoft.com/office/drawing/2014/main" val="2955217831"/>
                    </a:ext>
                  </a:extLst>
                </a:gridCol>
              </a:tblGrid>
              <a:tr h="370840">
                <a:tc grid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CA" sz="2200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Before Tuning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9993367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CA" sz="2000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Scoring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8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Model # 1 – Random Forest Regressor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DC5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Model # 2 – Gradient Boosting Regressor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4B1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68064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CA" sz="2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RMSE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0.282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0.913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8541919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CA" sz="2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R^2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0.897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0.221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03750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Accuracy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93.64 %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62.24 %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0345603"/>
                  </a:ext>
                </a:extLst>
              </a:tr>
              <a:tr h="370840">
                <a:tc gridSpan="3"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CA" sz="2200" b="1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After Tuning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A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347026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CA" sz="2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RMSE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0.282</a:t>
                      </a:r>
                      <a:endParaRPr lang="en-CA" sz="200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0.907</a:t>
                      </a:r>
                      <a:endParaRPr lang="en-CA" sz="200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3239731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CA" sz="200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R^2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0.908</a:t>
                      </a:r>
                      <a:endParaRPr lang="en-CA" sz="200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0.232</a:t>
                      </a:r>
                      <a:endParaRPr lang="en-CA" sz="2000" dirty="0">
                        <a:solidFill>
                          <a:schemeClr val="bg1"/>
                        </a:solidFill>
                        <a:latin typeface="Gill Sans MT" panose="020B05020201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666459"/>
                  </a:ext>
                </a:extLst>
              </a:tr>
              <a:tr h="37084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 panose="020F0502020204030204"/>
                        </a:defRPr>
                      </a:lvl9pPr>
                    </a:lstStyle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Accuracy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93.80 %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62.89 %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22543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4059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503576-7516-47AD-BD92-4A95C28B9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CB8DC-BF16-46B3-9BAA-524EAAF01F72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A96A6C-0B9A-466E-ABB5-5A36A30AA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3AC2694-283B-45A2-A9D7-F441652C8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300" dirty="0">
                <a:solidFill>
                  <a:srgbClr val="FF0000"/>
                </a:solidFill>
              </a:rPr>
              <a:t>K</a:t>
            </a:r>
            <a:r>
              <a:rPr lang="en-CA" dirty="0">
                <a:solidFill>
                  <a:srgbClr val="FF0000"/>
                </a:solidFill>
              </a:rPr>
              <a:t>EY</a:t>
            </a:r>
            <a:r>
              <a:rPr lang="en-CA" dirty="0"/>
              <a:t> </a:t>
            </a:r>
            <a:r>
              <a:rPr lang="en-CA" sz="4300" dirty="0"/>
              <a:t>O</a:t>
            </a:r>
            <a:r>
              <a:rPr lang="en-CA" dirty="0"/>
              <a:t>UTCOMES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F7A57B-AAAB-45E5-BA42-17E8DD6FD2CB}"/>
              </a:ext>
            </a:extLst>
          </p:cNvPr>
          <p:cNvSpPr txBox="1"/>
          <p:nvPr/>
        </p:nvSpPr>
        <p:spPr>
          <a:xfrm>
            <a:off x="2685824" y="3750733"/>
            <a:ext cx="214435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A" sz="5400" dirty="0">
                <a:solidFill>
                  <a:schemeClr val="accent6">
                    <a:lumMod val="75000"/>
                  </a:schemeClr>
                </a:solidFill>
                <a:latin typeface="Gill Sans MT" panose="020B0502020104020203" pitchFamily="34" charset="0"/>
                <a:cs typeface="Audi Type Extended" panose="020B0505040200000003" pitchFamily="34" charset="0"/>
              </a:rPr>
              <a:t>93.80</a:t>
            </a:r>
            <a:r>
              <a:rPr lang="en-CA" sz="4000" dirty="0">
                <a:latin typeface="Gill Sans MT" panose="020B0502020104020203" pitchFamily="34" charset="0"/>
                <a:cs typeface="Audi Type Extended" panose="020B0505040200000003" pitchFamily="34" charset="0"/>
              </a:rPr>
              <a:t> </a:t>
            </a:r>
            <a:r>
              <a:rPr lang="en-CA" sz="3200" dirty="0">
                <a:latin typeface="Gill Sans MT" panose="020B0502020104020203" pitchFamily="34" charset="0"/>
                <a:cs typeface="Audi Type Extended" panose="020B0505040200000003" pitchFamily="34" charset="0"/>
              </a:rPr>
              <a:t>%</a:t>
            </a:r>
            <a:endParaRPr lang="en-CA" sz="4000" dirty="0">
              <a:latin typeface="Gill Sans MT" panose="020B0502020104020203" pitchFamily="34" charset="0"/>
              <a:cs typeface="Audi Type Extended" panose="020B05050402000000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8D59A-3935-44A3-8D85-16B3BD79501D}"/>
              </a:ext>
            </a:extLst>
          </p:cNvPr>
          <p:cNvSpPr txBox="1"/>
          <p:nvPr/>
        </p:nvSpPr>
        <p:spPr>
          <a:xfrm>
            <a:off x="6843042" y="3750141"/>
            <a:ext cx="2144358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A" sz="5400" dirty="0">
                <a:solidFill>
                  <a:schemeClr val="accent6">
                    <a:lumMod val="75000"/>
                  </a:schemeClr>
                </a:solidFill>
                <a:latin typeface="Gill Sans MT" panose="020B0502020104020203" pitchFamily="34" charset="0"/>
                <a:cs typeface="Audi Type Extended" panose="020B0505040200000003" pitchFamily="34" charset="0"/>
              </a:rPr>
              <a:t>62.90</a:t>
            </a:r>
            <a:r>
              <a:rPr lang="en-CA" sz="4000" dirty="0">
                <a:latin typeface="Gill Sans MT" panose="020B0502020104020203" pitchFamily="34" charset="0"/>
                <a:cs typeface="Audi Type Extended" panose="020B0505040200000003" pitchFamily="34" charset="0"/>
              </a:rPr>
              <a:t> </a:t>
            </a:r>
            <a:r>
              <a:rPr lang="en-CA" sz="3200" dirty="0">
                <a:latin typeface="Gill Sans MT" panose="020B0502020104020203" pitchFamily="34" charset="0"/>
                <a:cs typeface="Audi Type Extended" panose="020B0505040200000003" pitchFamily="34" charset="0"/>
              </a:rPr>
              <a:t>%</a:t>
            </a:r>
            <a:endParaRPr lang="en-CA" sz="4000" dirty="0">
              <a:latin typeface="Gill Sans MT" panose="020B0502020104020203" pitchFamily="34" charset="0"/>
              <a:cs typeface="Audi Type Extended" panose="020B05050402000000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D9C1A8-E426-477C-AF30-50B4569DEADF}"/>
              </a:ext>
            </a:extLst>
          </p:cNvPr>
          <p:cNvSpPr txBox="1"/>
          <p:nvPr/>
        </p:nvSpPr>
        <p:spPr>
          <a:xfrm>
            <a:off x="2685824" y="4661234"/>
            <a:ext cx="21443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A" sz="3200" dirty="0">
                <a:solidFill>
                  <a:srgbClr val="FF0000"/>
                </a:solidFill>
                <a:latin typeface="Gill Sans MT" panose="020B0502020104020203" pitchFamily="34" charset="0"/>
                <a:cs typeface="Audi Type Extended" panose="020B0505040200000003" pitchFamily="34" charset="0"/>
              </a:rPr>
              <a:t>Full</a:t>
            </a:r>
            <a:r>
              <a:rPr lang="en-CA" sz="3200" dirty="0">
                <a:latin typeface="Gill Sans MT" panose="020B0502020104020203" pitchFamily="34" charset="0"/>
                <a:cs typeface="Audi Type Extended" panose="020B0505040200000003" pitchFamily="34" charset="0"/>
              </a:rPr>
              <a:t> Dataset</a:t>
            </a:r>
            <a:endParaRPr lang="en-CA" sz="2000" dirty="0">
              <a:latin typeface="Gill Sans MT" panose="020B0502020104020203" pitchFamily="34" charset="0"/>
              <a:cs typeface="Audi Type Extended" panose="020B05050402000000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2706CE-5A1E-43C1-89B4-6AE0B0FA5680}"/>
              </a:ext>
            </a:extLst>
          </p:cNvPr>
          <p:cNvSpPr txBox="1"/>
          <p:nvPr/>
        </p:nvSpPr>
        <p:spPr>
          <a:xfrm>
            <a:off x="6210134" y="4661234"/>
            <a:ext cx="341017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A" sz="3200" dirty="0">
                <a:solidFill>
                  <a:srgbClr val="FF0000"/>
                </a:solidFill>
                <a:latin typeface="Gill Sans MT" panose="020B0502020104020203" pitchFamily="34" charset="0"/>
                <a:cs typeface="Audi Type Extended" panose="020B0505040200000003" pitchFamily="34" charset="0"/>
              </a:rPr>
              <a:t>Resampled</a:t>
            </a:r>
            <a:r>
              <a:rPr lang="en-CA" sz="3200" dirty="0">
                <a:latin typeface="Gill Sans MT" panose="020B0502020104020203" pitchFamily="34" charset="0"/>
                <a:cs typeface="Audi Type Extended" panose="020B0505040200000003" pitchFamily="34" charset="0"/>
              </a:rPr>
              <a:t> Dataset</a:t>
            </a:r>
            <a:endParaRPr lang="en-CA" sz="2000" dirty="0">
              <a:latin typeface="Gill Sans MT" panose="020B0502020104020203" pitchFamily="34" charset="0"/>
              <a:cs typeface="Audi Type Extended" panose="020B0505040200000003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F3E3194-20F2-485A-87F4-0E2501462322}"/>
              </a:ext>
            </a:extLst>
          </p:cNvPr>
          <p:cNvSpPr/>
          <p:nvPr/>
        </p:nvSpPr>
        <p:spPr>
          <a:xfrm>
            <a:off x="2718098" y="4569602"/>
            <a:ext cx="2079810" cy="13178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348F0A-0E4B-4CA0-A61F-D8097223D6D0}"/>
              </a:ext>
            </a:extLst>
          </p:cNvPr>
          <p:cNvSpPr/>
          <p:nvPr/>
        </p:nvSpPr>
        <p:spPr>
          <a:xfrm>
            <a:off x="6210134" y="4570942"/>
            <a:ext cx="3410175" cy="13044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C40C328-9B9B-4FD8-BC63-141523FDF5BD}"/>
              </a:ext>
            </a:extLst>
          </p:cNvPr>
          <p:cNvSpPr txBox="1"/>
          <p:nvPr/>
        </p:nvSpPr>
        <p:spPr>
          <a:xfrm>
            <a:off x="300038" y="1871831"/>
            <a:ext cx="116409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latin typeface="Gill Sans MT" panose="020B0502020104020203" pitchFamily="34" charset="0"/>
              </a:rPr>
              <a:t>Produced a generalized model that </a:t>
            </a:r>
            <a:r>
              <a:rPr lang="en-CA" sz="3200" dirty="0">
                <a:solidFill>
                  <a:srgbClr val="FF0000"/>
                </a:solidFill>
                <a:latin typeface="Gill Sans MT" panose="020B0502020104020203" pitchFamily="34" charset="0"/>
              </a:rPr>
              <a:t>predicts % Silica </a:t>
            </a:r>
            <a:r>
              <a:rPr lang="en-CA" sz="3200" dirty="0">
                <a:latin typeface="Gill Sans MT" panose="020B0502020104020203" pitchFamily="34" charset="0"/>
              </a:rPr>
              <a:t>(Impurity) present in the Iron Ore concentration with </a:t>
            </a:r>
            <a:r>
              <a:rPr lang="en-CA" sz="3200" dirty="0">
                <a:solidFill>
                  <a:srgbClr val="FF0000"/>
                </a:solidFill>
                <a:latin typeface="Gill Sans MT" panose="020B0502020104020203" pitchFamily="34" charset="0"/>
              </a:rPr>
              <a:t>accuracy</a:t>
            </a:r>
            <a:r>
              <a:rPr lang="en-CA" sz="3200" dirty="0">
                <a:latin typeface="Gill Sans MT" panose="020B0502020104020203" pitchFamily="34" charset="0"/>
              </a:rPr>
              <a:t> of: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415DC2-EFA5-4FE5-B5A4-CC59070D1084}"/>
              </a:ext>
            </a:extLst>
          </p:cNvPr>
          <p:cNvSpPr/>
          <p:nvPr/>
        </p:nvSpPr>
        <p:spPr>
          <a:xfrm>
            <a:off x="-4204" y="3276628"/>
            <a:ext cx="12192000" cy="13760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1F9DC7D-43BF-473E-BF67-AB3DB5A0C9A5}"/>
              </a:ext>
            </a:extLst>
          </p:cNvPr>
          <p:cNvSpPr/>
          <p:nvPr/>
        </p:nvSpPr>
        <p:spPr>
          <a:xfrm>
            <a:off x="-4204" y="5592620"/>
            <a:ext cx="12192000" cy="13760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613E5544-512C-4A96-9B37-978309EB5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UFT - ML 3253 - Group # 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6239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F4088-09E4-40AC-B0B6-F819578D7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3976" y="406400"/>
            <a:ext cx="4464049" cy="859270"/>
          </a:xfrm>
        </p:spPr>
        <p:txBody>
          <a:bodyPr>
            <a:normAutofit/>
          </a:bodyPr>
          <a:lstStyle/>
          <a:p>
            <a:r>
              <a:rPr lang="en-CA" sz="4300" dirty="0">
                <a:solidFill>
                  <a:srgbClr val="FF0000"/>
                </a:solidFill>
              </a:rPr>
              <a:t>N</a:t>
            </a:r>
            <a:r>
              <a:rPr lang="en-CA" dirty="0">
                <a:solidFill>
                  <a:srgbClr val="FF0000"/>
                </a:solidFill>
              </a:rPr>
              <a:t>EXT</a:t>
            </a:r>
            <a:r>
              <a:rPr lang="en-CA" dirty="0"/>
              <a:t> </a:t>
            </a:r>
            <a:r>
              <a:rPr lang="en-CA" sz="4300" dirty="0"/>
              <a:t>S</a:t>
            </a:r>
            <a:r>
              <a:rPr lang="en-CA" dirty="0"/>
              <a:t>TEPS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35CE67-B5F6-4A94-A910-C8F3884ADCBA}"/>
              </a:ext>
            </a:extLst>
          </p:cNvPr>
          <p:cNvSpPr/>
          <p:nvPr/>
        </p:nvSpPr>
        <p:spPr>
          <a:xfrm>
            <a:off x="6050684" y="1426100"/>
            <a:ext cx="90632" cy="5431900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A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B3C0370-7EF4-470F-AFDB-44E0C5D9CF58}"/>
              </a:ext>
            </a:extLst>
          </p:cNvPr>
          <p:cNvGrpSpPr/>
          <p:nvPr/>
        </p:nvGrpSpPr>
        <p:grpSpPr>
          <a:xfrm>
            <a:off x="2431160" y="1841918"/>
            <a:ext cx="3859741" cy="442565"/>
            <a:chOff x="2431160" y="1841918"/>
            <a:chExt cx="3859741" cy="442565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43CAC89-44A3-43D6-8B6B-C8E5BB705156}"/>
                </a:ext>
              </a:extLst>
            </p:cNvPr>
            <p:cNvGrpSpPr/>
            <p:nvPr/>
          </p:nvGrpSpPr>
          <p:grpSpPr>
            <a:xfrm>
              <a:off x="2431160" y="1841918"/>
              <a:ext cx="3859741" cy="442565"/>
              <a:chOff x="2481960" y="1841918"/>
              <a:chExt cx="3859741" cy="442565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28835646-1C99-49BA-BABC-9CFF37289BAE}"/>
                  </a:ext>
                </a:extLst>
              </p:cNvPr>
              <p:cNvSpPr txBox="1"/>
              <p:nvPr/>
            </p:nvSpPr>
            <p:spPr>
              <a:xfrm>
                <a:off x="2481960" y="1884879"/>
                <a:ext cx="3513847" cy="369332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+mj-lt"/>
                  </a:rPr>
                  <a:t>Revisit and align on sampling period</a:t>
                </a:r>
                <a:endParaRPr lang="en-CA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6DBD061-411E-4B67-B6F3-649D585C8191}"/>
                  </a:ext>
                </a:extLst>
              </p:cNvPr>
              <p:cNvSpPr/>
              <p:nvPr/>
            </p:nvSpPr>
            <p:spPr>
              <a:xfrm>
                <a:off x="5940930" y="1841918"/>
                <a:ext cx="400771" cy="442565"/>
              </a:xfrm>
              <a:prstGeom prst="ellipse">
                <a:avLst/>
              </a:prstGeom>
              <a:solidFill>
                <a:srgbClr val="FF7979"/>
              </a:solidFill>
              <a:ln>
                <a:solidFill>
                  <a:srgbClr val="FF797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CA" dirty="0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5FA32F4-F750-427F-9A62-64D61FD8D234}"/>
                </a:ext>
              </a:extLst>
            </p:cNvPr>
            <p:cNvSpPr/>
            <p:nvPr/>
          </p:nvSpPr>
          <p:spPr>
            <a:xfrm>
              <a:off x="2516505" y="2235161"/>
              <a:ext cx="3345050" cy="45719"/>
            </a:xfrm>
            <a:prstGeom prst="rect">
              <a:avLst/>
            </a:prstGeom>
            <a:solidFill>
              <a:srgbClr val="FF7979"/>
            </a:solidFill>
            <a:ln>
              <a:solidFill>
                <a:srgbClr val="FF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7B1883B-30D1-42CC-ADAD-1815F4080A01}"/>
              </a:ext>
            </a:extLst>
          </p:cNvPr>
          <p:cNvGrpSpPr/>
          <p:nvPr/>
        </p:nvGrpSpPr>
        <p:grpSpPr>
          <a:xfrm>
            <a:off x="5891301" y="2418239"/>
            <a:ext cx="4575919" cy="669190"/>
            <a:chOff x="5891301" y="2418239"/>
            <a:chExt cx="4575919" cy="669190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658D5D3-4DA0-4F18-A363-DA569FB6FA8C}"/>
                </a:ext>
              </a:extLst>
            </p:cNvPr>
            <p:cNvGrpSpPr/>
            <p:nvPr/>
          </p:nvGrpSpPr>
          <p:grpSpPr>
            <a:xfrm>
              <a:off x="5891301" y="2418239"/>
              <a:ext cx="4575919" cy="646331"/>
              <a:chOff x="5891301" y="2418239"/>
              <a:chExt cx="4575919" cy="646331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1314A0B-0506-47B2-B252-83C9C6DAA71F}"/>
                  </a:ext>
                </a:extLst>
              </p:cNvPr>
              <p:cNvSpPr txBox="1"/>
              <p:nvPr/>
            </p:nvSpPr>
            <p:spPr>
              <a:xfrm>
                <a:off x="6246993" y="2418239"/>
                <a:ext cx="4220227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  <a:latin typeface="+mj-lt"/>
                  </a:rPr>
                  <a:t>Consult with business to enhance the understanding of the data</a:t>
                </a:r>
                <a:endParaRPr lang="en-CA" dirty="0">
                  <a:solidFill>
                    <a:schemeClr val="bg1"/>
                  </a:solidFill>
                  <a:latin typeface="+mj-lt"/>
                </a:endParaRPr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E88FC673-82DC-490C-98F6-9982F9ED15A5}"/>
                  </a:ext>
                </a:extLst>
              </p:cNvPr>
              <p:cNvSpPr/>
              <p:nvPr/>
            </p:nvSpPr>
            <p:spPr>
              <a:xfrm flipH="1">
                <a:off x="5891301" y="2535141"/>
                <a:ext cx="399600" cy="442800"/>
              </a:xfrm>
              <a:prstGeom prst="ellipse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CA" dirty="0"/>
              </a:p>
            </p:txBody>
          </p:sp>
        </p:grp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CA8F198-FE17-4B3E-9247-9F33895496A7}"/>
                </a:ext>
              </a:extLst>
            </p:cNvPr>
            <p:cNvSpPr/>
            <p:nvPr/>
          </p:nvSpPr>
          <p:spPr>
            <a:xfrm>
              <a:off x="6320920" y="3041710"/>
              <a:ext cx="3780000" cy="45719"/>
            </a:xfrm>
            <a:prstGeom prst="rect">
              <a:avLst/>
            </a:prstGeom>
            <a:solidFill>
              <a:srgbClr val="7EC782"/>
            </a:solidFill>
            <a:ln>
              <a:solidFill>
                <a:srgbClr val="7EC78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6714664-AE60-4CC3-BFA8-AA8CE599AFF3}"/>
              </a:ext>
            </a:extLst>
          </p:cNvPr>
          <p:cNvGrpSpPr/>
          <p:nvPr/>
        </p:nvGrpSpPr>
        <p:grpSpPr>
          <a:xfrm>
            <a:off x="2394872" y="3181235"/>
            <a:ext cx="3902478" cy="946189"/>
            <a:chOff x="2394872" y="3181235"/>
            <a:chExt cx="3902478" cy="946189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71F9DC0-6966-40E5-B7B1-D5AB5BB74AB9}"/>
                </a:ext>
              </a:extLst>
            </p:cNvPr>
            <p:cNvGrpSpPr/>
            <p:nvPr/>
          </p:nvGrpSpPr>
          <p:grpSpPr>
            <a:xfrm>
              <a:off x="2394872" y="3181235"/>
              <a:ext cx="3902478" cy="923330"/>
              <a:chOff x="2387252" y="3181235"/>
              <a:chExt cx="3902478" cy="923330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141A0FED-6DF1-4710-AB84-9A98EF8C3F5C}"/>
                  </a:ext>
                </a:extLst>
              </p:cNvPr>
              <p:cNvSpPr txBox="1"/>
              <p:nvPr/>
            </p:nvSpPr>
            <p:spPr>
              <a:xfrm>
                <a:off x="2387252" y="3181235"/>
                <a:ext cx="3513847" cy="92333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r>
                  <a:rPr lang="en-US" dirty="0">
                    <a:solidFill>
                      <a:schemeClr val="bg1"/>
                    </a:solidFill>
                    <a:latin typeface="+mj-lt"/>
                  </a:rPr>
                  <a:t>Perform in-depth hyper-parameter tuning on cloud computer (GCP, AWS, Azure)</a:t>
                </a:r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5BCF5D0E-671E-4B07-90F7-C3F493EB25FD}"/>
                  </a:ext>
                </a:extLst>
              </p:cNvPr>
              <p:cNvSpPr/>
              <p:nvPr/>
            </p:nvSpPr>
            <p:spPr>
              <a:xfrm flipH="1">
                <a:off x="5890130" y="3424237"/>
                <a:ext cx="399600" cy="442799"/>
              </a:xfrm>
              <a:prstGeom prst="ellipse">
                <a:avLst/>
              </a:prstGeom>
              <a:solidFill>
                <a:srgbClr val="B482DA"/>
              </a:solidFill>
              <a:ln>
                <a:solidFill>
                  <a:srgbClr val="B482D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CA" dirty="0"/>
              </a:p>
            </p:txBody>
          </p:sp>
        </p:grp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47F68EF-D710-41E8-A9E5-2AB5276129BE}"/>
                </a:ext>
              </a:extLst>
            </p:cNvPr>
            <p:cNvSpPr/>
            <p:nvPr/>
          </p:nvSpPr>
          <p:spPr>
            <a:xfrm>
              <a:off x="2515558" y="4081705"/>
              <a:ext cx="3345050" cy="45719"/>
            </a:xfrm>
            <a:prstGeom prst="rect">
              <a:avLst/>
            </a:prstGeom>
            <a:solidFill>
              <a:srgbClr val="B482DA"/>
            </a:solidFill>
            <a:ln>
              <a:solidFill>
                <a:srgbClr val="B482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1B0B4AA-3374-48D7-A313-0AC973991135}"/>
              </a:ext>
            </a:extLst>
          </p:cNvPr>
          <p:cNvGrpSpPr/>
          <p:nvPr/>
        </p:nvGrpSpPr>
        <p:grpSpPr>
          <a:xfrm>
            <a:off x="5899300" y="4253236"/>
            <a:ext cx="4201620" cy="694957"/>
            <a:chOff x="5899300" y="4253236"/>
            <a:chExt cx="4201620" cy="69495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F28A975-FAB2-42E4-BE3B-55D930BD7092}"/>
                </a:ext>
              </a:extLst>
            </p:cNvPr>
            <p:cNvGrpSpPr/>
            <p:nvPr/>
          </p:nvGrpSpPr>
          <p:grpSpPr>
            <a:xfrm>
              <a:off x="5899300" y="4253236"/>
              <a:ext cx="4178474" cy="646331"/>
              <a:chOff x="5899300" y="4253236"/>
              <a:chExt cx="4178474" cy="646331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8F1356F-01D7-4851-AA55-1A92C475C089}"/>
                  </a:ext>
                </a:extLst>
              </p:cNvPr>
              <p:cNvSpPr txBox="1"/>
              <p:nvPr/>
            </p:nvSpPr>
            <p:spPr>
              <a:xfrm>
                <a:off x="6246993" y="4253236"/>
                <a:ext cx="3830781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  <a:latin typeface="+mj-lt"/>
                  </a:rPr>
                  <a:t>Experiment with different ML Packages / Libraries (Spark Mllib, TensorFlow)</a:t>
                </a:r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55EB56FA-33A6-4D0C-89EE-41B13AD68BB4}"/>
                  </a:ext>
                </a:extLst>
              </p:cNvPr>
              <p:cNvSpPr/>
              <p:nvPr/>
            </p:nvSpPr>
            <p:spPr>
              <a:xfrm flipH="1">
                <a:off x="5899300" y="4355003"/>
                <a:ext cx="399600" cy="442799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CA" dirty="0"/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4332334-C003-4DC5-BB89-FEC041E3AA78}"/>
                </a:ext>
              </a:extLst>
            </p:cNvPr>
            <p:cNvSpPr/>
            <p:nvPr/>
          </p:nvSpPr>
          <p:spPr>
            <a:xfrm>
              <a:off x="6320920" y="4902474"/>
              <a:ext cx="3780000" cy="45719"/>
            </a:xfrm>
            <a:prstGeom prst="rect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D32F20B-CF88-41E5-AF97-A4DA75738A1C}"/>
              </a:ext>
            </a:extLst>
          </p:cNvPr>
          <p:cNvGrpSpPr/>
          <p:nvPr/>
        </p:nvGrpSpPr>
        <p:grpSpPr>
          <a:xfrm>
            <a:off x="1504608" y="5094209"/>
            <a:ext cx="4792742" cy="686532"/>
            <a:chOff x="1504608" y="5094209"/>
            <a:chExt cx="4792742" cy="686532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ECEF34D7-3D6F-41E7-9ABB-168BDDC3EDE0}"/>
                </a:ext>
              </a:extLst>
            </p:cNvPr>
            <p:cNvGrpSpPr/>
            <p:nvPr/>
          </p:nvGrpSpPr>
          <p:grpSpPr>
            <a:xfrm>
              <a:off x="1623913" y="5094209"/>
              <a:ext cx="4673437" cy="646331"/>
              <a:chOff x="1623913" y="5094209"/>
              <a:chExt cx="4673437" cy="64633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19B910D-9DBE-4EE4-B358-A43EE0315FD6}"/>
                  </a:ext>
                </a:extLst>
              </p:cNvPr>
              <p:cNvSpPr txBox="1"/>
              <p:nvPr/>
            </p:nvSpPr>
            <p:spPr>
              <a:xfrm>
                <a:off x="1623913" y="5094209"/>
                <a:ext cx="4284806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r"/>
                <a:r>
                  <a:rPr lang="en-US" dirty="0">
                    <a:solidFill>
                      <a:schemeClr val="bg1"/>
                    </a:solidFill>
                    <a:latin typeface="+mj-lt"/>
                  </a:rPr>
                  <a:t>Use time series forecast to Predict Features (X) at a given time to Predict % Silica (Y)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B7896CB0-6C75-4E57-AD34-92420B05BEA5}"/>
                  </a:ext>
                </a:extLst>
              </p:cNvPr>
              <p:cNvSpPr/>
              <p:nvPr/>
            </p:nvSpPr>
            <p:spPr>
              <a:xfrm>
                <a:off x="5896579" y="5196093"/>
                <a:ext cx="400771" cy="442565"/>
              </a:xfrm>
              <a:prstGeom prst="ellipse">
                <a:avLst/>
              </a:prstGeom>
              <a:solidFill>
                <a:srgbClr val="FFC000"/>
              </a:solidFill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CA" dirty="0"/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811934E-3A73-48D5-8CD8-63B2ABCC1AB2}"/>
                </a:ext>
              </a:extLst>
            </p:cNvPr>
            <p:cNvSpPr/>
            <p:nvPr/>
          </p:nvSpPr>
          <p:spPr>
            <a:xfrm>
              <a:off x="1504608" y="5735022"/>
              <a:ext cx="4356000" cy="45719"/>
            </a:xfrm>
            <a:prstGeom prst="rect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3887242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50BC0-F8B8-4B83-AE0E-5BED742FD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935" y="2251826"/>
            <a:ext cx="3911599" cy="1177174"/>
          </a:xfrm>
        </p:spPr>
        <p:txBody>
          <a:bodyPr/>
          <a:lstStyle/>
          <a:p>
            <a:r>
              <a:rPr lang="en-CA" sz="4300">
                <a:solidFill>
                  <a:schemeClr val="bg1"/>
                </a:solidFill>
              </a:rPr>
              <a:t>T</a:t>
            </a:r>
            <a:r>
              <a:rPr lang="en-CA">
                <a:solidFill>
                  <a:schemeClr val="bg1"/>
                </a:solidFill>
              </a:rPr>
              <a:t>HANK </a:t>
            </a:r>
            <a:r>
              <a:rPr lang="en-CA" sz="4300"/>
              <a:t>Y</a:t>
            </a:r>
            <a:r>
              <a:rPr lang="en-CA"/>
              <a:t>OU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5FB42E-1AEA-4495-AB92-332F2C52E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603" y="759069"/>
            <a:ext cx="3723715" cy="47291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29FA50-982A-4F67-84EF-8EA0DB8B3E25}"/>
              </a:ext>
            </a:extLst>
          </p:cNvPr>
          <p:cNvSpPr txBox="1"/>
          <p:nvPr/>
        </p:nvSpPr>
        <p:spPr>
          <a:xfrm>
            <a:off x="4338357" y="5288132"/>
            <a:ext cx="700020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A" sz="2000" dirty="0">
                <a:solidFill>
                  <a:schemeClr val="bg1"/>
                </a:solidFill>
                <a:latin typeface="+mj-lt"/>
              </a:rPr>
              <a:t>https://github.com/nishp763/SCS-ML-3253---Final-Project.git</a:t>
            </a:r>
          </a:p>
        </p:txBody>
      </p:sp>
    </p:spTree>
    <p:extLst>
      <p:ext uri="{BB962C8B-B14F-4D97-AF65-F5344CB8AC3E}">
        <p14:creationId xmlns:p14="http://schemas.microsoft.com/office/powerpoint/2010/main" val="2299427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E3F54F-153F-44CD-9604-8929B435C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0F923-C143-4DEC-A669-377442693DEB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2AA1F4-5984-4F5D-BEFF-CB731AB2E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UFT - ML 3253 - Group # 21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3EBC0-4CDE-40B8-964C-30A013B2B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20FC020-FC00-4741-8B34-047BB2CC0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300" dirty="0">
                <a:solidFill>
                  <a:srgbClr val="FF0000"/>
                </a:solidFill>
              </a:rPr>
              <a:t>A</a:t>
            </a:r>
            <a:r>
              <a:rPr lang="en-CA" dirty="0"/>
              <a:t>GENDA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192EED80-C36C-4DFE-B9F6-D8C8EFDCAD62}"/>
              </a:ext>
            </a:extLst>
          </p:cNvPr>
          <p:cNvSpPr txBox="1">
            <a:spLocks/>
          </p:cNvSpPr>
          <p:nvPr/>
        </p:nvSpPr>
        <p:spPr>
          <a:xfrm>
            <a:off x="1226927" y="3858610"/>
            <a:ext cx="2944368" cy="32834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>
                <a:solidFill>
                  <a:srgbClr val="00B05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Problem</a:t>
            </a:r>
            <a:endParaRPr lang="en-CA" sz="2400" dirty="0">
              <a:solidFill>
                <a:srgbClr val="00B050"/>
              </a:solidFill>
              <a:latin typeface="Audi Type Extended" panose="020B0505040200000003" pitchFamily="34" charset="0"/>
              <a:cs typeface="Audi Type Extended" panose="020B0505040200000003" pitchFamily="34" charset="0"/>
            </a:endParaRP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14ACF0D1-C3DE-4DC2-8FDA-B6202342DE5B}"/>
              </a:ext>
            </a:extLst>
          </p:cNvPr>
          <p:cNvSpPr txBox="1">
            <a:spLocks/>
          </p:cNvSpPr>
          <p:nvPr/>
        </p:nvSpPr>
        <p:spPr>
          <a:xfrm>
            <a:off x="1226927" y="2760518"/>
            <a:ext cx="978408" cy="978408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7000" b="1" kern="1200">
                <a:ln w="6350">
                  <a:solidFill>
                    <a:schemeClr val="tx1"/>
                  </a:solidFill>
                </a:ln>
                <a:noFill/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CA" sz="7000" b="1" i="0" u="none" strike="noStrike" kern="1200" cap="none" spc="0" normalizeH="0" baseline="0" noProof="0" dirty="0">
                <a:ln w="6350">
                  <a:solidFill>
                    <a:srgbClr val="00B050"/>
                  </a:solidFill>
                </a:ln>
                <a:solidFill>
                  <a:srgbClr val="00B050"/>
                </a:solidFill>
                <a:effectLst/>
                <a:uLnTx/>
                <a:uFillTx/>
                <a:latin typeface="Gill Sans MT"/>
                <a:ea typeface="+mn-ea"/>
                <a:cs typeface="Audi Type Extended" panose="020B0505040200000003" pitchFamily="34" charset="0"/>
              </a:rPr>
              <a:t>1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35FFC13A-5220-4C0D-9D63-09D2F099EAE2}"/>
              </a:ext>
            </a:extLst>
          </p:cNvPr>
          <p:cNvSpPr txBox="1">
            <a:spLocks/>
          </p:cNvSpPr>
          <p:nvPr/>
        </p:nvSpPr>
        <p:spPr>
          <a:xfrm>
            <a:off x="4871314" y="2760518"/>
            <a:ext cx="978408" cy="978408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7000" b="1" kern="1200">
                <a:ln w="6350">
                  <a:solidFill>
                    <a:schemeClr val="tx1"/>
                  </a:solidFill>
                </a:ln>
                <a:noFill/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CA" sz="7000" b="1" i="0" u="none" strike="noStrike" kern="1200" cap="none" spc="0" normalizeH="0" baseline="0" noProof="0" dirty="0">
                <a:ln w="6350">
                  <a:solidFill>
                    <a:srgbClr val="00B0F0"/>
                  </a:solidFill>
                </a:ln>
                <a:solidFill>
                  <a:srgbClr val="00B0F0"/>
                </a:solidFill>
                <a:effectLst/>
                <a:uLnTx/>
                <a:uFillTx/>
                <a:latin typeface="Gill Sans MT"/>
                <a:ea typeface="+mn-ea"/>
                <a:cs typeface="Audi Type Extended" panose="020B0505040200000003" pitchFamily="34" charset="0"/>
              </a:rPr>
              <a:t>2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94BFC745-90CA-4A9E-A54A-6B529EFD95E3}"/>
              </a:ext>
            </a:extLst>
          </p:cNvPr>
          <p:cNvSpPr txBox="1">
            <a:spLocks/>
          </p:cNvSpPr>
          <p:nvPr/>
        </p:nvSpPr>
        <p:spPr>
          <a:xfrm>
            <a:off x="8515702" y="2760518"/>
            <a:ext cx="978408" cy="978408"/>
          </a:xfrm>
          <a:prstGeom prst="ellipse">
            <a:avLst/>
          </a:prstGeom>
          <a:ln w="28575">
            <a:solidFill>
              <a:schemeClr val="tx1"/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7000" b="1" kern="1200">
                <a:ln w="6350">
                  <a:solidFill>
                    <a:schemeClr val="tx1"/>
                  </a:solidFill>
                </a:ln>
                <a:noFill/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CA" sz="7000" b="1" i="0" u="none" strike="noStrike" kern="1200" cap="none" spc="0" normalizeH="0" baseline="0" noProof="0" dirty="0">
                <a:ln w="6350">
                  <a:solidFill>
                    <a:srgbClr val="7030A0"/>
                  </a:solidFill>
                </a:ln>
                <a:solidFill>
                  <a:srgbClr val="7030A0"/>
                </a:solidFill>
                <a:effectLst/>
                <a:uLnTx/>
                <a:uFillTx/>
                <a:latin typeface="Gill Sans MT"/>
                <a:ea typeface="+mn-ea"/>
                <a:cs typeface="Audi Type Extended" panose="020B0505040200000003" pitchFamily="34" charset="0"/>
              </a:rPr>
              <a:t>3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CD6B794C-5D01-44DA-88BF-D67D273B2766}"/>
              </a:ext>
            </a:extLst>
          </p:cNvPr>
          <p:cNvSpPr txBox="1">
            <a:spLocks/>
          </p:cNvSpPr>
          <p:nvPr/>
        </p:nvSpPr>
        <p:spPr>
          <a:xfrm>
            <a:off x="4871314" y="3858610"/>
            <a:ext cx="2944368" cy="32834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 dirty="0">
                <a:solidFill>
                  <a:srgbClr val="00B0F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Solution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B80395BF-08B4-409A-9224-940FDCB69260}"/>
              </a:ext>
            </a:extLst>
          </p:cNvPr>
          <p:cNvSpPr txBox="1">
            <a:spLocks/>
          </p:cNvSpPr>
          <p:nvPr/>
        </p:nvSpPr>
        <p:spPr>
          <a:xfrm>
            <a:off x="8515702" y="3858610"/>
            <a:ext cx="2944368" cy="328343"/>
          </a:xfrm>
          <a:prstGeom prst="rect">
            <a:avLst/>
          </a:prstGeom>
        </p:spPr>
        <p:txBody>
          <a:bodyPr vert="horz" lIns="0" tIns="0" rIns="0" bIns="0" rtlCol="0" anchor="b" anchorCtr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tx1"/>
              </a:buClr>
              <a:buFont typeface="Courier New" panose="02070309020205020404" pitchFamily="49" charset="0"/>
              <a:buNone/>
              <a:defRPr sz="2000" b="1" kern="120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>
                <a:solidFill>
                  <a:srgbClr val="7030A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Key Outcomes</a:t>
            </a:r>
            <a:endParaRPr lang="en-CA" sz="2400" dirty="0">
              <a:solidFill>
                <a:srgbClr val="7030A0"/>
              </a:solidFill>
              <a:latin typeface="Audi Type Extended" panose="020B0505040200000003" pitchFamily="34" charset="0"/>
              <a:cs typeface="Audi Type Extended" panose="020B05050402000000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8F6E666-D07E-4F93-B9A1-174BB524C55C}"/>
              </a:ext>
            </a:extLst>
          </p:cNvPr>
          <p:cNvCxnSpPr/>
          <p:nvPr/>
        </p:nvCxnSpPr>
        <p:spPr>
          <a:xfrm>
            <a:off x="2205335" y="3256107"/>
            <a:ext cx="266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E2974AD-D81B-45AB-9459-3EDE7010D233}"/>
              </a:ext>
            </a:extLst>
          </p:cNvPr>
          <p:cNvCxnSpPr/>
          <p:nvPr/>
        </p:nvCxnSpPr>
        <p:spPr>
          <a:xfrm>
            <a:off x="5849839" y="3255785"/>
            <a:ext cx="2664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055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1EF8F5-A6D0-43BC-BC86-B6C84FA0D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2B83A-2511-4EA9-9828-80C3EF732C5C}" type="datetime1">
              <a:rPr lang="en-US" noProof="0" smtClean="0"/>
              <a:t>8/18/2019</a:t>
            </a:fld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9123FF-35C6-45B6-A3CE-551ECB60B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noProof="0" smtClean="0"/>
              <a:t>3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87CA6AE-3ADE-422A-9CC1-C729C593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800" b="1" dirty="0">
                <a:latin typeface="Audi Type Extended" panose="020B0505040200000003" pitchFamily="34" charset="0"/>
                <a:cs typeface="Audi Type Extended" panose="020B0505040200000003" pitchFamily="34" charset="0"/>
              </a:rPr>
              <a:t>T</a:t>
            </a:r>
            <a:r>
              <a:rPr lang="en-CA" b="1" dirty="0">
                <a:latin typeface="Audi Type Extended" panose="020B0505040200000003" pitchFamily="34" charset="0"/>
                <a:cs typeface="Audi Type Extended" panose="020B0505040200000003" pitchFamily="34" charset="0"/>
              </a:rPr>
              <a:t>HE </a:t>
            </a:r>
            <a:r>
              <a:rPr lang="en-CA" sz="4800" b="1" dirty="0">
                <a:solidFill>
                  <a:srgbClr val="FF000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T</a:t>
            </a:r>
            <a:r>
              <a:rPr lang="en-CA" b="1" dirty="0">
                <a:solidFill>
                  <a:srgbClr val="FF0000"/>
                </a:solidFill>
              </a:rPr>
              <a:t>EAM</a:t>
            </a:r>
          </a:p>
        </p:txBody>
      </p:sp>
      <p:pic>
        <p:nvPicPr>
          <p:cNvPr id="14" name="Picture 13" descr="A person wearing a hat&#10;&#10;Description automatically generated">
            <a:extLst>
              <a:ext uri="{FF2B5EF4-FFF2-40B4-BE49-F238E27FC236}">
                <a16:creationId xmlns:a16="http://schemas.microsoft.com/office/drawing/2014/main" id="{392A244B-C79D-44D7-A028-EA27746807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50" t="16356" r="14596" b="9471"/>
          <a:stretch/>
        </p:blipFill>
        <p:spPr>
          <a:xfrm>
            <a:off x="6340981" y="2127076"/>
            <a:ext cx="2325930" cy="2414460"/>
          </a:xfrm>
          <a:prstGeom prst="ellipse">
            <a:avLst/>
          </a:prstGeom>
        </p:spPr>
      </p:pic>
      <p:pic>
        <p:nvPicPr>
          <p:cNvPr id="16" name="Picture 15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1B684285-95C3-4A8E-B76D-7E1B015F54E7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7993" t="5297" r="19115" b="20183"/>
          <a:stretch/>
        </p:blipFill>
        <p:spPr>
          <a:xfrm>
            <a:off x="9279600" y="2125936"/>
            <a:ext cx="2325600" cy="2415600"/>
          </a:xfrm>
          <a:prstGeom prst="ellipse">
            <a:avLst/>
          </a:prstGeom>
        </p:spPr>
      </p:pic>
      <p:pic>
        <p:nvPicPr>
          <p:cNvPr id="18" name="Picture 1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773A5344-3F16-490A-B814-50D4314D633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10624" t="11749" r="7415" b="4590"/>
          <a:stretch/>
        </p:blipFill>
        <p:spPr>
          <a:xfrm>
            <a:off x="464073" y="2122419"/>
            <a:ext cx="2325600" cy="2415600"/>
          </a:xfrm>
          <a:prstGeom prst="ellipse">
            <a:avLst/>
          </a:prstGeom>
        </p:spPr>
      </p:pic>
      <p:pic>
        <p:nvPicPr>
          <p:cNvPr id="9" name="Picture 8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498D0BD3-CFFE-4CA3-B0F3-BA6579F75507}"/>
              </a:ext>
            </a:extLst>
          </p:cNvPr>
          <p:cNvPicPr>
            <a:picLocks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5300"/>
                    </a14:imgEffect>
                  </a14:imgLayer>
                </a14:imgProps>
              </a:ext>
            </a:extLst>
          </a:blip>
          <a:srcRect l="22527" t="14253" r="23311" b="40739"/>
          <a:stretch/>
        </p:blipFill>
        <p:spPr>
          <a:xfrm>
            <a:off x="3402692" y="2125936"/>
            <a:ext cx="2325600" cy="2415600"/>
          </a:xfrm>
          <a:prstGeom prst="ellipse">
            <a:avLst/>
          </a:prstGeom>
        </p:spPr>
      </p:pic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42F2834D-670E-427D-B049-A2CA246D653B}"/>
              </a:ext>
            </a:extLst>
          </p:cNvPr>
          <p:cNvSpPr txBox="1">
            <a:spLocks/>
          </p:cNvSpPr>
          <p:nvPr/>
        </p:nvSpPr>
        <p:spPr>
          <a:xfrm>
            <a:off x="6340981" y="4716576"/>
            <a:ext cx="2297722" cy="328343"/>
          </a:xfrm>
          <a:prstGeom prst="rect">
            <a:avLst/>
          </a:prstGeom>
        </p:spPr>
        <p:txBody>
          <a:bodyPr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rgbClr val="FF000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Omar Hamdy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25FE8438-7509-41F4-AE70-1A664174B179}"/>
              </a:ext>
            </a:extLst>
          </p:cNvPr>
          <p:cNvSpPr txBox="1">
            <a:spLocks/>
          </p:cNvSpPr>
          <p:nvPr/>
        </p:nvSpPr>
        <p:spPr>
          <a:xfrm>
            <a:off x="8619863" y="4718460"/>
            <a:ext cx="3645074" cy="3283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>
                <a:solidFill>
                  <a:srgbClr val="FF000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Khurram Shafiq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63F724E6-5C5D-4825-BD91-CF1A999F6CDB}"/>
              </a:ext>
            </a:extLst>
          </p:cNvPr>
          <p:cNvSpPr txBox="1">
            <a:spLocks/>
          </p:cNvSpPr>
          <p:nvPr/>
        </p:nvSpPr>
        <p:spPr>
          <a:xfrm>
            <a:off x="464073" y="4713059"/>
            <a:ext cx="2297722" cy="328343"/>
          </a:xfrm>
          <a:prstGeom prst="rect">
            <a:avLst/>
          </a:prstGeom>
        </p:spPr>
        <p:txBody>
          <a:bodyPr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rgbClr val="FF000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Adam Gregg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3F38A534-A500-4259-A469-2544FBE64442}"/>
              </a:ext>
            </a:extLst>
          </p:cNvPr>
          <p:cNvSpPr txBox="1">
            <a:spLocks/>
          </p:cNvSpPr>
          <p:nvPr/>
        </p:nvSpPr>
        <p:spPr>
          <a:xfrm>
            <a:off x="3416631" y="4718460"/>
            <a:ext cx="2297722" cy="328343"/>
          </a:xfrm>
          <a:prstGeom prst="rect">
            <a:avLst/>
          </a:prstGeom>
        </p:spPr>
        <p:txBody>
          <a:bodyPr anchor="ctr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rgbClr val="FF0000"/>
                </a:solidFill>
                <a:latin typeface="Audi Type Extended" panose="020B0505040200000003" pitchFamily="34" charset="0"/>
                <a:cs typeface="Audi Type Extended" panose="020B0505040200000003" pitchFamily="34" charset="0"/>
              </a:rPr>
              <a:t>Nisarg Patel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E41C380D-C332-4722-8695-259E7CC360A7}"/>
              </a:ext>
            </a:extLst>
          </p:cNvPr>
          <p:cNvSpPr txBox="1">
            <a:spLocks/>
          </p:cNvSpPr>
          <p:nvPr/>
        </p:nvSpPr>
        <p:spPr>
          <a:xfrm>
            <a:off x="6340981" y="4976588"/>
            <a:ext cx="2325930" cy="559916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Audi Type Extended" panose="020B0505040200000003" pitchFamily="34" charset="0"/>
                <a:cs typeface="Audi Type Extended" panose="020B0505040200000003" pitchFamily="34" charset="0"/>
              </a:rPr>
              <a:t>Chemical Eng.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Audi Type Extended" panose="020B0505040200000003" pitchFamily="34" charset="0"/>
                <a:cs typeface="Audi Type Extended" panose="020B0505040200000003" pitchFamily="34" charset="0"/>
              </a:rPr>
              <a:t>University Of Toronto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080BFAD4-0296-4430-A7F5-A3E44AA91238}"/>
              </a:ext>
            </a:extLst>
          </p:cNvPr>
          <p:cNvSpPr txBox="1">
            <a:spLocks/>
          </p:cNvSpPr>
          <p:nvPr/>
        </p:nvSpPr>
        <p:spPr>
          <a:xfrm>
            <a:off x="3406066" y="4974060"/>
            <a:ext cx="2325930" cy="559916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Audi Type Extended" panose="020B0505040200000003" pitchFamily="34" charset="0"/>
                <a:cs typeface="Audi Type Extended" panose="020B0505040200000003" pitchFamily="34" charset="0"/>
              </a:rPr>
              <a:t>Mechatronics Eng. McMaster University</a:t>
            </a:r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0380EC28-F741-4C5B-B66F-1FB706A3C987}"/>
              </a:ext>
            </a:extLst>
          </p:cNvPr>
          <p:cNvSpPr txBox="1">
            <a:spLocks/>
          </p:cNvSpPr>
          <p:nvPr/>
        </p:nvSpPr>
        <p:spPr>
          <a:xfrm>
            <a:off x="464073" y="4970543"/>
            <a:ext cx="2325930" cy="559916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Audi Type Extended" panose="020B0505040200000003" pitchFamily="34" charset="0"/>
                <a:cs typeface="Audi Type Extended" panose="020B0505040200000003" pitchFamily="34" charset="0"/>
              </a:rPr>
              <a:t>Physics,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Audi Type Extended" panose="020B0505040200000003" pitchFamily="34" charset="0"/>
                <a:cs typeface="Audi Type Extended" panose="020B0505040200000003" pitchFamily="34" charset="0"/>
              </a:rPr>
              <a:t>University Of Toronto</a:t>
            </a:r>
          </a:p>
        </p:txBody>
      </p:sp>
      <p:sp>
        <p:nvSpPr>
          <p:cNvPr id="30" name="Text Placeholder 8">
            <a:extLst>
              <a:ext uri="{FF2B5EF4-FFF2-40B4-BE49-F238E27FC236}">
                <a16:creationId xmlns:a16="http://schemas.microsoft.com/office/drawing/2014/main" id="{ABF6538D-6023-459C-B9BD-5C95EFA33DCF}"/>
              </a:ext>
            </a:extLst>
          </p:cNvPr>
          <p:cNvSpPr txBox="1">
            <a:spLocks/>
          </p:cNvSpPr>
          <p:nvPr/>
        </p:nvSpPr>
        <p:spPr>
          <a:xfrm>
            <a:off x="9279435" y="4974060"/>
            <a:ext cx="2325930" cy="559916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Audi Type Extended" panose="020B0505040200000003" pitchFamily="34" charset="0"/>
                <a:cs typeface="Audi Type Extended" panose="020B0505040200000003" pitchFamily="34" charset="0"/>
              </a:rPr>
              <a:t>Computer Eng.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200" dirty="0">
                <a:latin typeface="Audi Type Extended" panose="020B0505040200000003" pitchFamily="34" charset="0"/>
                <a:cs typeface="Audi Type Extended" panose="020B0505040200000003" pitchFamily="34" charset="0"/>
              </a:rPr>
              <a:t>University Of Ottawa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DBD63C-C607-4AE2-B395-2330EF894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UFT - ML 3253 - Group # 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2978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2B5E3-1CE3-4F89-87E6-C9E5D3413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644" y="387275"/>
            <a:ext cx="10575156" cy="878395"/>
          </a:xfrm>
        </p:spPr>
        <p:txBody>
          <a:bodyPr>
            <a:normAutofit/>
          </a:bodyPr>
          <a:lstStyle/>
          <a:p>
            <a:r>
              <a:rPr lang="en-CA" sz="4300" dirty="0">
                <a:solidFill>
                  <a:srgbClr val="FF0000"/>
                </a:solidFill>
              </a:rPr>
              <a:t>P</a:t>
            </a:r>
            <a:r>
              <a:rPr lang="en-CA" dirty="0">
                <a:solidFill>
                  <a:srgbClr val="FF0000"/>
                </a:solidFill>
              </a:rPr>
              <a:t>ROBLEM</a:t>
            </a:r>
            <a:r>
              <a:rPr lang="en-CA" dirty="0"/>
              <a:t> </a:t>
            </a:r>
            <a:r>
              <a:rPr lang="en-CA" sz="4300" dirty="0"/>
              <a:t>S</a:t>
            </a:r>
            <a:r>
              <a:rPr lang="en-CA" dirty="0"/>
              <a:t>TATEMENT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54AACFEF-59FD-4AD2-9CB5-AFE7D64B1A82}"/>
              </a:ext>
            </a:extLst>
          </p:cNvPr>
          <p:cNvSpPr txBox="1">
            <a:spLocks/>
          </p:cNvSpPr>
          <p:nvPr/>
        </p:nvSpPr>
        <p:spPr>
          <a:xfrm>
            <a:off x="1142072" y="1925328"/>
            <a:ext cx="10143878" cy="76462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Segoe UI Semibold" panose="020B07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0" dirty="0">
                <a:solidFill>
                  <a:prstClr val="black"/>
                </a:solidFill>
                <a:latin typeface="Gill Sans MT"/>
              </a:rPr>
              <a:t>Predicting </a:t>
            </a:r>
            <a:r>
              <a:rPr lang="en-US" sz="2800" dirty="0">
                <a:solidFill>
                  <a:srgbClr val="FF0000"/>
                </a:solidFill>
                <a:latin typeface="Gill Sans MT"/>
              </a:rPr>
              <a:t>% Silica (Impurity) </a:t>
            </a:r>
            <a:r>
              <a:rPr lang="en-US" sz="2800" b="0" dirty="0">
                <a:solidFill>
                  <a:prstClr val="black"/>
                </a:solidFill>
                <a:latin typeface="Gill Sans MT"/>
              </a:rPr>
              <a:t>present in the Iron Ore concentrate</a:t>
            </a:r>
          </a:p>
        </p:txBody>
      </p:sp>
      <p:pic>
        <p:nvPicPr>
          <p:cNvPr id="12" name="Picture 11" descr="A picture containing sky, outdoor, building, nature&#10;&#10;Description automatically generated">
            <a:extLst>
              <a:ext uri="{FF2B5EF4-FFF2-40B4-BE49-F238E27FC236}">
                <a16:creationId xmlns:a16="http://schemas.microsoft.com/office/drawing/2014/main" id="{313B29F6-0028-4FDE-9D3A-48DBEF1C3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960" y="3072987"/>
            <a:ext cx="4286398" cy="2519145"/>
          </a:xfrm>
          <a:prstGeom prst="roundRect">
            <a:avLst/>
          </a:prstGeom>
          <a:ln w="28575">
            <a:solidFill>
              <a:sysClr val="windowText" lastClr="000000"/>
            </a:solidFill>
          </a:ln>
        </p:spPr>
      </p:pic>
      <p:pic>
        <p:nvPicPr>
          <p:cNvPr id="13" name="Graphic 12" descr="Magnifying glass">
            <a:extLst>
              <a:ext uri="{FF2B5EF4-FFF2-40B4-BE49-F238E27FC236}">
                <a16:creationId xmlns:a16="http://schemas.microsoft.com/office/drawing/2014/main" id="{65333DF1-5D04-492A-B653-E3105B3B17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73791" y="4503699"/>
            <a:ext cx="1532351" cy="1532351"/>
          </a:xfrm>
          <a:prstGeom prst="rect">
            <a:avLst/>
          </a:prstGeom>
        </p:spPr>
      </p:pic>
      <p:pic>
        <p:nvPicPr>
          <p:cNvPr id="14" name="Picture 13" descr="A close up of a rock&#10;&#10;Description automatically generated">
            <a:extLst>
              <a:ext uri="{FF2B5EF4-FFF2-40B4-BE49-F238E27FC236}">
                <a16:creationId xmlns:a16="http://schemas.microsoft.com/office/drawing/2014/main" id="{31124D8F-99EB-4C92-B336-AE32A8BA1F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83" r="5601" b="9825"/>
          <a:stretch/>
        </p:blipFill>
        <p:spPr>
          <a:xfrm>
            <a:off x="7067402" y="3072987"/>
            <a:ext cx="4286398" cy="2519145"/>
          </a:xfrm>
          <a:prstGeom prst="roundRect">
            <a:avLst/>
          </a:prstGeom>
          <a:ln w="28575">
            <a:solidFill>
              <a:sysClr val="windowText" lastClr="000000"/>
            </a:solidFill>
          </a:ln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41CBE3E4-BD8F-4AB5-A03A-D1BFF34FD828}"/>
              </a:ext>
            </a:extLst>
          </p:cNvPr>
          <p:cNvSpPr/>
          <p:nvPr/>
        </p:nvSpPr>
        <p:spPr>
          <a:xfrm>
            <a:off x="5724395" y="4029099"/>
            <a:ext cx="1052186" cy="606920"/>
          </a:xfrm>
          <a:prstGeom prst="rightArrow">
            <a:avLst/>
          </a:prstGeom>
          <a:solidFill>
            <a:srgbClr val="7EC782"/>
          </a:solidFill>
          <a:ln w="3175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4344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9A46F0-292C-4211-9AC9-0FBCC5DB2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0F923-C143-4DEC-A669-377442693DEB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333FD9-2E9E-4224-A258-3AAE34FE0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UFT - ML 3253 - Group # 21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9BF9C0-555E-43B2-9E65-58B5FCA22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0745D88-098A-46A0-A509-7B5156BF5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300" dirty="0"/>
              <a:t>B</a:t>
            </a:r>
            <a:r>
              <a:rPr lang="en-CA" dirty="0"/>
              <a:t>ACKGROUND </a:t>
            </a:r>
            <a:r>
              <a:rPr lang="en-CA" sz="4300" dirty="0">
                <a:solidFill>
                  <a:srgbClr val="FF0000"/>
                </a:solidFill>
              </a:rPr>
              <a:t>P</a:t>
            </a:r>
            <a:r>
              <a:rPr lang="en-CA" dirty="0">
                <a:solidFill>
                  <a:srgbClr val="FF0000"/>
                </a:solidFill>
              </a:rPr>
              <a:t>ROCESS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43C34C-1AE0-4BCA-93B0-0BAFFF052C66}"/>
              </a:ext>
            </a:extLst>
          </p:cNvPr>
          <p:cNvSpPr txBox="1"/>
          <p:nvPr/>
        </p:nvSpPr>
        <p:spPr>
          <a:xfrm>
            <a:off x="4003643" y="3114585"/>
            <a:ext cx="3528510" cy="100991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CA" sz="2800" dirty="0">
                <a:latin typeface="Gill Sans MT" panose="020B0502020104020203" pitchFamily="34" charset="0"/>
              </a:rPr>
              <a:t>Flotation Plant</a:t>
            </a:r>
          </a:p>
          <a:p>
            <a:pPr algn="ctr"/>
            <a:r>
              <a:rPr lang="en-CA" sz="2800" dirty="0">
                <a:latin typeface="Gill Sans MT" panose="020B0502020104020203" pitchFamily="34" charset="0"/>
              </a:rPr>
              <a:t>[Physical Separation]</a:t>
            </a:r>
          </a:p>
        </p:txBody>
      </p:sp>
      <p:pic>
        <p:nvPicPr>
          <p:cNvPr id="7" name="Picture 6" descr="A picture containing sky, outdoor, building, nature&#10;&#10;Description automatically generated">
            <a:extLst>
              <a:ext uri="{FF2B5EF4-FFF2-40B4-BE49-F238E27FC236}">
                <a16:creationId xmlns:a16="http://schemas.microsoft.com/office/drawing/2014/main" id="{D581D822-3F0E-4DDC-884F-60B0A966C7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814" y="2731627"/>
            <a:ext cx="3021617" cy="1775825"/>
          </a:xfrm>
          <a:prstGeom prst="roundRect">
            <a:avLst/>
          </a:prstGeom>
          <a:ln w="28575">
            <a:solidFill>
              <a:sysClr val="windowText" lastClr="000000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B40A86-F898-4DCF-8905-922AE94A6040}"/>
              </a:ext>
            </a:extLst>
          </p:cNvPr>
          <p:cNvSpPr txBox="1"/>
          <p:nvPr/>
        </p:nvSpPr>
        <p:spPr>
          <a:xfrm>
            <a:off x="8194963" y="1841650"/>
            <a:ext cx="3022900" cy="60449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CA" sz="2800" dirty="0">
                <a:latin typeface="Gill Sans MT" panose="020B0502020104020203" pitchFamily="34" charset="0"/>
              </a:rPr>
              <a:t>Iron Ore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BE6284-715C-48B5-8689-F3D0CC61390F}"/>
              </a:ext>
            </a:extLst>
          </p:cNvPr>
          <p:cNvSpPr txBox="1"/>
          <p:nvPr/>
        </p:nvSpPr>
        <p:spPr>
          <a:xfrm>
            <a:off x="8188358" y="3284220"/>
            <a:ext cx="3022900" cy="6044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CA" sz="2800" dirty="0">
                <a:latin typeface="Gill Sans MT" panose="020B0502020104020203" pitchFamily="34" charset="0"/>
              </a:rPr>
              <a:t>% Silica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93DA93-3836-429E-BBB1-53EC9F832BEA}"/>
              </a:ext>
            </a:extLst>
          </p:cNvPr>
          <p:cNvSpPr txBox="1"/>
          <p:nvPr/>
        </p:nvSpPr>
        <p:spPr>
          <a:xfrm>
            <a:off x="8200340" y="4793483"/>
            <a:ext cx="3022900" cy="60449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CA" sz="2800" dirty="0">
                <a:latin typeface="Gill Sans MT" panose="020B0502020104020203" pitchFamily="34" charset="0"/>
              </a:rPr>
              <a:t>Other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E00F191-0927-4F99-8143-9320491DD7EC}"/>
              </a:ext>
            </a:extLst>
          </p:cNvPr>
          <p:cNvCxnSpPr>
            <a:cxnSpLocks/>
            <a:stCxn id="6" idx="3"/>
            <a:endCxn id="8" idx="1"/>
          </p:cNvCxnSpPr>
          <p:nvPr/>
        </p:nvCxnSpPr>
        <p:spPr>
          <a:xfrm flipV="1">
            <a:off x="7532153" y="2143897"/>
            <a:ext cx="662810" cy="147564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3A43D5-9940-4567-92A5-7BAB1AEFBBE1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7532153" y="3619541"/>
            <a:ext cx="668187" cy="147618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59244A7-9863-4BAB-A70C-A85E8C66E4DB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7532153" y="3586467"/>
            <a:ext cx="656205" cy="3307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8C4A52E-256E-44CF-A43A-B6D6B21C1F41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>
            <a:off x="3454431" y="3619540"/>
            <a:ext cx="549212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58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A1C8F-7283-409E-89DC-928AAE9D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300" dirty="0"/>
              <a:t>D</a:t>
            </a:r>
            <a:r>
              <a:rPr lang="en-CA" dirty="0"/>
              <a:t>ATA</a:t>
            </a:r>
            <a:r>
              <a:rPr lang="en-CA" dirty="0">
                <a:solidFill>
                  <a:schemeClr val="bg1"/>
                </a:solidFill>
              </a:rPr>
              <a:t>SET</a:t>
            </a:r>
          </a:p>
        </p:txBody>
      </p:sp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D4A11C0-21FA-4C04-844F-8C032F915ED7}"/>
              </a:ext>
            </a:extLst>
          </p:cNvPr>
          <p:cNvGraphicFramePr>
            <a:graphicFrameLocks noGrp="1"/>
          </p:cNvGraphicFramePr>
          <p:nvPr>
            <p:ph type="tbl" sz="quarter" idx="14"/>
            <p:extLst>
              <p:ext uri="{D42A27DB-BD31-4B8C-83A1-F6EECF244321}">
                <p14:modId xmlns:p14="http://schemas.microsoft.com/office/powerpoint/2010/main" val="823774025"/>
              </p:ext>
            </p:extLst>
          </p:nvPr>
        </p:nvGraphicFramePr>
        <p:xfrm>
          <a:off x="4381500" y="1600200"/>
          <a:ext cx="7362826" cy="36576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32200">
                  <a:extLst>
                    <a:ext uri="{9D8B030D-6E8A-4147-A177-3AD203B41FA5}">
                      <a16:colId xmlns:a16="http://schemas.microsoft.com/office/drawing/2014/main" val="3913624351"/>
                    </a:ext>
                  </a:extLst>
                </a:gridCol>
                <a:gridCol w="3730626">
                  <a:extLst>
                    <a:ext uri="{9D8B030D-6E8A-4147-A177-3AD203B41FA5}">
                      <a16:colId xmlns:a16="http://schemas.microsoft.com/office/drawing/2014/main" val="1015587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400" b="1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 of Instances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737,453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1804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# of columns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24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9516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Target Variable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% Silica Concentrate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1357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Data Collection Period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20 seconds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01898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Output Update Period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2 hours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5756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400" b="1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Range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6 months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6623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Missing Values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None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056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400" b="1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Problem Type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latin typeface="Gill Sans MT" panose="020B0502020104020203" pitchFamily="34" charset="0"/>
                        </a:rPr>
                        <a:t>Supervised - Regression</a:t>
                      </a:r>
                    </a:p>
                  </a:txBody>
                  <a:tcPr marL="81324" marR="81324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35644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FAA8347-2047-4CA8-83EE-E2F907661C10}"/>
              </a:ext>
            </a:extLst>
          </p:cNvPr>
          <p:cNvSpPr txBox="1"/>
          <p:nvPr/>
        </p:nvSpPr>
        <p:spPr>
          <a:xfrm>
            <a:off x="494851" y="5475643"/>
            <a:ext cx="1112340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CA" sz="1400" dirty="0">
                <a:solidFill>
                  <a:schemeClr val="bg1"/>
                </a:solidFill>
                <a:latin typeface="+mj-lt"/>
              </a:rPr>
              <a:t>Dataset retrieved from: </a:t>
            </a:r>
            <a:r>
              <a:rPr lang="en-CA" sz="1400" dirty="0">
                <a:solidFill>
                  <a:srgbClr val="0070C0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https://www.kaggle.com/edumagalhaes/quality-prediction-in-a-mining-process</a:t>
            </a:r>
            <a:r>
              <a:rPr lang="en-CA" sz="1400" dirty="0">
                <a:solidFill>
                  <a:srgbClr val="0070C0"/>
                </a:solidFill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24456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8F36C2-1E93-4DA5-BCF3-A1C50914F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130C2-B216-44FB-B8A9-352B3C1F8E28}" type="datetime1">
              <a:rPr lang="en-US" smtClean="0"/>
              <a:t>8/18/2019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5B23BE-6A7B-4CEC-8652-0CCD4F2A9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81BC7-E183-40DB-AC97-C19EA4EB8894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D62E4C-A90E-4FFE-B2C1-9DC7CFD70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4300" dirty="0"/>
              <a:t>D</a:t>
            </a:r>
            <a:r>
              <a:rPr lang="en-CA" dirty="0"/>
              <a:t>ATA </a:t>
            </a:r>
            <a:r>
              <a:rPr lang="en-CA" sz="4300" dirty="0">
                <a:solidFill>
                  <a:srgbClr val="FF0000"/>
                </a:solidFill>
              </a:rPr>
              <a:t>P</a:t>
            </a:r>
            <a:r>
              <a:rPr lang="en-CA" dirty="0">
                <a:solidFill>
                  <a:srgbClr val="FF0000"/>
                </a:solidFill>
              </a:rPr>
              <a:t>REPARATION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6D0721D-71AB-447F-AA3F-4D251BA0F7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7146991"/>
              </p:ext>
            </p:extLst>
          </p:nvPr>
        </p:nvGraphicFramePr>
        <p:xfrm>
          <a:off x="1651000" y="2001520"/>
          <a:ext cx="8890000" cy="3291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71334">
                  <a:extLst>
                    <a:ext uri="{9D8B030D-6E8A-4147-A177-3AD203B41FA5}">
                      <a16:colId xmlns:a16="http://schemas.microsoft.com/office/drawing/2014/main" val="18066481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4361441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3577985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Item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Approach # 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Approach # 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99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20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Sampling Period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20 seconds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1 hour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68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Outlier Detection &amp; Removal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Z Score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Box-plots &amp; IQR Score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8541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Feature Selection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Manual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Semi-automatic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03750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CA" sz="24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----------Output----------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dirty="0">
                        <a:latin typeface="Segoe UI Light" panose="020B05020402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88436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CA" sz="20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Total Features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6 (2 – engineered)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8 (2 – engineered)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0345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Target Variable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347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CA" sz="20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# of Instances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346,000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1,817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3239731"/>
                  </a:ext>
                </a:extLst>
              </a:tr>
            </a:tbl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A5FB5-F880-4F71-B3E5-00D7CBE24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UFT - ML 3253 - Group # 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435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CD7EF-C4E5-4EDB-BBAB-6CD3F37ACD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276" y="1422400"/>
            <a:ext cx="3984624" cy="2014774"/>
          </a:xfrm>
        </p:spPr>
        <p:txBody>
          <a:bodyPr>
            <a:normAutofit/>
          </a:bodyPr>
          <a:lstStyle/>
          <a:p>
            <a:r>
              <a:rPr lang="en-CA" sz="4800" dirty="0">
                <a:solidFill>
                  <a:schemeClr val="bg1"/>
                </a:solidFill>
              </a:rPr>
              <a:t>M</a:t>
            </a:r>
            <a:r>
              <a:rPr lang="en-CA" dirty="0">
                <a:solidFill>
                  <a:schemeClr val="bg1"/>
                </a:solidFill>
              </a:rPr>
              <a:t>L</a:t>
            </a:r>
            <a:br>
              <a:rPr lang="en-CA" sz="4800" dirty="0">
                <a:solidFill>
                  <a:schemeClr val="bg1"/>
                </a:solidFill>
              </a:rPr>
            </a:br>
            <a:r>
              <a:rPr lang="en-CA" sz="4800" dirty="0">
                <a:solidFill>
                  <a:schemeClr val="bg1"/>
                </a:solidFill>
              </a:rPr>
              <a:t>M</a:t>
            </a:r>
            <a:r>
              <a:rPr lang="en-CA" sz="3600" dirty="0">
                <a:solidFill>
                  <a:schemeClr val="bg1"/>
                </a:solidFill>
              </a:rPr>
              <a:t>ODELLING </a:t>
            </a:r>
            <a:r>
              <a:rPr lang="en-CA" sz="4800" dirty="0"/>
              <a:t>J</a:t>
            </a:r>
            <a:r>
              <a:rPr lang="en-CA" sz="3600" dirty="0"/>
              <a:t>OURNEY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6BBD20-0A37-465A-B223-0475861ED529}"/>
              </a:ext>
            </a:extLst>
          </p:cNvPr>
          <p:cNvSpPr/>
          <p:nvPr/>
        </p:nvSpPr>
        <p:spPr>
          <a:xfrm>
            <a:off x="7739587" y="-10762"/>
            <a:ext cx="90632" cy="6876000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CA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649133E-87DA-4DFE-BC35-457105D86AEF}"/>
              </a:ext>
            </a:extLst>
          </p:cNvPr>
          <p:cNvGrpSpPr/>
          <p:nvPr/>
        </p:nvGrpSpPr>
        <p:grpSpPr>
          <a:xfrm>
            <a:off x="7580782" y="280366"/>
            <a:ext cx="3030737" cy="461665"/>
            <a:chOff x="8323063" y="237338"/>
            <a:chExt cx="3030737" cy="46166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4DC5AEEE-796C-4959-8FD2-165077A61DD7}"/>
                </a:ext>
              </a:extLst>
            </p:cNvPr>
            <p:cNvSpPr/>
            <p:nvPr/>
          </p:nvSpPr>
          <p:spPr>
            <a:xfrm>
              <a:off x="8323063" y="246887"/>
              <a:ext cx="400771" cy="442565"/>
            </a:xfrm>
            <a:prstGeom prst="ellipse">
              <a:avLst/>
            </a:prstGeom>
            <a:solidFill>
              <a:srgbClr val="FF7979"/>
            </a:solidFill>
            <a:ln>
              <a:solidFill>
                <a:srgbClr val="FF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7D018BF-5672-4D3A-816E-D859B6434449}"/>
                </a:ext>
              </a:extLst>
            </p:cNvPr>
            <p:cNvSpPr txBox="1"/>
            <p:nvPr/>
          </p:nvSpPr>
          <p:spPr>
            <a:xfrm>
              <a:off x="8713800" y="237338"/>
              <a:ext cx="264000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CA" sz="2400" dirty="0">
                  <a:solidFill>
                    <a:schemeClr val="bg1"/>
                  </a:solidFill>
                  <a:latin typeface="+mj-lt"/>
                </a:rPr>
                <a:t>Split Data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DEB6B11-7E1F-46DC-94CA-239B6280CDD5}"/>
              </a:ext>
            </a:extLst>
          </p:cNvPr>
          <p:cNvGrpSpPr/>
          <p:nvPr/>
        </p:nvGrpSpPr>
        <p:grpSpPr>
          <a:xfrm flipH="1">
            <a:off x="5292521" y="1090408"/>
            <a:ext cx="2693285" cy="460800"/>
            <a:chOff x="8322546" y="237338"/>
            <a:chExt cx="2693285" cy="461665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2D3A779-4588-4EEF-AF4A-7C8FCC26791F}"/>
                </a:ext>
              </a:extLst>
            </p:cNvPr>
            <p:cNvSpPr/>
            <p:nvPr/>
          </p:nvSpPr>
          <p:spPr>
            <a:xfrm>
              <a:off x="8322546" y="251605"/>
              <a:ext cx="399600" cy="443631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dirty="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EB4F1AE-7EAF-44B9-872F-182E8FBD406C}"/>
                </a:ext>
              </a:extLst>
            </p:cNvPr>
            <p:cNvSpPr txBox="1"/>
            <p:nvPr/>
          </p:nvSpPr>
          <p:spPr>
            <a:xfrm>
              <a:off x="8713800" y="237338"/>
              <a:ext cx="2302031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CA" sz="2400" dirty="0">
                  <a:solidFill>
                    <a:schemeClr val="bg1"/>
                  </a:solidFill>
                  <a:latin typeface="+mj-lt"/>
                </a:rPr>
                <a:t>Built Pipeline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B7E1E78-31FA-4992-9089-C3B019DE8435}"/>
              </a:ext>
            </a:extLst>
          </p:cNvPr>
          <p:cNvGrpSpPr/>
          <p:nvPr/>
        </p:nvGrpSpPr>
        <p:grpSpPr>
          <a:xfrm flipH="1">
            <a:off x="5292521" y="1650747"/>
            <a:ext cx="2600922" cy="461665"/>
            <a:chOff x="8414909" y="237338"/>
            <a:chExt cx="2600922" cy="461665"/>
          </a:xfrm>
        </p:grpSpPr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B9A51D3-9991-4FC6-83A7-C42DE85088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14909" y="347258"/>
              <a:ext cx="224550" cy="24182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8F59AD1-64AB-4AA5-9A63-DB4A9FCF6328}"/>
                </a:ext>
              </a:extLst>
            </p:cNvPr>
            <p:cNvSpPr txBox="1"/>
            <p:nvPr/>
          </p:nvSpPr>
          <p:spPr>
            <a:xfrm>
              <a:off x="8713800" y="237338"/>
              <a:ext cx="2302031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CA" sz="2400" dirty="0">
                  <a:solidFill>
                    <a:schemeClr val="bg1"/>
                  </a:solidFill>
                  <a:latin typeface="+mj-lt"/>
                </a:rPr>
                <a:t>Scaling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9EFE048-C2B7-4D00-8472-D391FAABE049}"/>
              </a:ext>
            </a:extLst>
          </p:cNvPr>
          <p:cNvGrpSpPr/>
          <p:nvPr/>
        </p:nvGrpSpPr>
        <p:grpSpPr>
          <a:xfrm flipH="1">
            <a:off x="5292521" y="2118730"/>
            <a:ext cx="2600922" cy="461665"/>
            <a:chOff x="8414909" y="237338"/>
            <a:chExt cx="2600922" cy="461665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87D057A2-9715-411A-9E27-FE00833546E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14909" y="347258"/>
              <a:ext cx="224550" cy="241823"/>
            </a:xfrm>
            <a:prstGeom prst="ellipse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3A59C4D-6D36-4532-8C96-06E663FBFB52}"/>
                </a:ext>
              </a:extLst>
            </p:cNvPr>
            <p:cNvSpPr txBox="1"/>
            <p:nvPr/>
          </p:nvSpPr>
          <p:spPr>
            <a:xfrm>
              <a:off x="8713800" y="237338"/>
              <a:ext cx="2302031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CA" sz="2400" dirty="0">
                  <a:solidFill>
                    <a:schemeClr val="bg1"/>
                  </a:solidFill>
                  <a:latin typeface="+mj-lt"/>
                </a:rPr>
                <a:t>ML Model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9B74DCE-DBF0-4F1B-82A7-D6E05153686C}"/>
              </a:ext>
            </a:extLst>
          </p:cNvPr>
          <p:cNvGrpSpPr/>
          <p:nvPr/>
        </p:nvGrpSpPr>
        <p:grpSpPr>
          <a:xfrm>
            <a:off x="7583794" y="2909228"/>
            <a:ext cx="3030737" cy="461665"/>
            <a:chOff x="8323063" y="237338"/>
            <a:chExt cx="3030737" cy="461665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0F9A635-07B6-4A34-AE25-D280812F7992}"/>
                </a:ext>
              </a:extLst>
            </p:cNvPr>
            <p:cNvSpPr/>
            <p:nvPr/>
          </p:nvSpPr>
          <p:spPr>
            <a:xfrm>
              <a:off x="8323063" y="246887"/>
              <a:ext cx="400771" cy="442565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7507F0D-B6F4-4423-9919-87CEE44EDBB6}"/>
                </a:ext>
              </a:extLst>
            </p:cNvPr>
            <p:cNvSpPr txBox="1"/>
            <p:nvPr/>
          </p:nvSpPr>
          <p:spPr>
            <a:xfrm>
              <a:off x="8713800" y="237338"/>
              <a:ext cx="2640000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CA" sz="2400" dirty="0">
                  <a:solidFill>
                    <a:schemeClr val="bg1"/>
                  </a:solidFill>
                  <a:latin typeface="+mj-lt"/>
                </a:rPr>
                <a:t>Train Model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8C4B58B-AE4D-4E7B-9E90-5E8A7E321A47}"/>
              </a:ext>
            </a:extLst>
          </p:cNvPr>
          <p:cNvGrpSpPr/>
          <p:nvPr/>
        </p:nvGrpSpPr>
        <p:grpSpPr>
          <a:xfrm flipH="1">
            <a:off x="4797907" y="3658604"/>
            <a:ext cx="3184370" cy="461665"/>
            <a:chOff x="8322546" y="236906"/>
            <a:chExt cx="3184370" cy="462532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296D787-0121-4E29-96FF-291F9460FF9B}"/>
                </a:ext>
              </a:extLst>
            </p:cNvPr>
            <p:cNvSpPr/>
            <p:nvPr/>
          </p:nvSpPr>
          <p:spPr>
            <a:xfrm>
              <a:off x="8322546" y="251605"/>
              <a:ext cx="399600" cy="443631"/>
            </a:xfrm>
            <a:prstGeom prst="ellipse">
              <a:avLst/>
            </a:prstGeom>
            <a:solidFill>
              <a:srgbClr val="B482DA"/>
            </a:solidFill>
            <a:ln>
              <a:solidFill>
                <a:srgbClr val="B482D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F3A5E91-F15A-4C16-ACD4-95F673B4CE3B}"/>
                </a:ext>
              </a:extLst>
            </p:cNvPr>
            <p:cNvSpPr txBox="1"/>
            <p:nvPr/>
          </p:nvSpPr>
          <p:spPr>
            <a:xfrm>
              <a:off x="8713801" y="236906"/>
              <a:ext cx="2793115" cy="4625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CA" sz="2400" dirty="0">
                  <a:solidFill>
                    <a:schemeClr val="bg1"/>
                  </a:solidFill>
                  <a:latin typeface="+mj-lt"/>
                </a:rPr>
                <a:t>Evaluate Base Model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1B6CD0A-75F7-4591-83B7-E7239F5D716D}"/>
              </a:ext>
            </a:extLst>
          </p:cNvPr>
          <p:cNvGrpSpPr/>
          <p:nvPr/>
        </p:nvGrpSpPr>
        <p:grpSpPr>
          <a:xfrm>
            <a:off x="7580782" y="4460281"/>
            <a:ext cx="3639441" cy="461665"/>
            <a:chOff x="8323063" y="237338"/>
            <a:chExt cx="3639441" cy="461665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82928B6-5891-4AAD-A168-EF4AEBD30565}"/>
                </a:ext>
              </a:extLst>
            </p:cNvPr>
            <p:cNvSpPr/>
            <p:nvPr/>
          </p:nvSpPr>
          <p:spPr>
            <a:xfrm>
              <a:off x="8323063" y="246887"/>
              <a:ext cx="400771" cy="442565"/>
            </a:xfrm>
            <a:prstGeom prst="ellipse">
              <a:avLst/>
            </a:prstGeom>
            <a:solidFill>
              <a:schemeClr val="tx1">
                <a:lumMod val="40000"/>
                <a:lumOff val="60000"/>
              </a:schemeClr>
            </a:solidFill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F9093A1-5CBA-40DE-B007-C9254269D8B5}"/>
                </a:ext>
              </a:extLst>
            </p:cNvPr>
            <p:cNvSpPr txBox="1"/>
            <p:nvPr/>
          </p:nvSpPr>
          <p:spPr>
            <a:xfrm>
              <a:off x="8713800" y="237338"/>
              <a:ext cx="32487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CA" sz="2400" dirty="0">
                  <a:solidFill>
                    <a:schemeClr val="bg1"/>
                  </a:solidFill>
                  <a:latin typeface="+mj-lt"/>
                </a:rPr>
                <a:t>Hyperparameter Tuning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B3884FE-DF4A-498E-8678-ABEAD40809B8}"/>
              </a:ext>
            </a:extLst>
          </p:cNvPr>
          <p:cNvGrpSpPr/>
          <p:nvPr/>
        </p:nvGrpSpPr>
        <p:grpSpPr>
          <a:xfrm flipH="1">
            <a:off x="4797907" y="5208166"/>
            <a:ext cx="3184370" cy="461665"/>
            <a:chOff x="8322546" y="236906"/>
            <a:chExt cx="3184370" cy="462532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D28AD84C-48D9-4AA8-AE1C-E58F776E3F35}"/>
                </a:ext>
              </a:extLst>
            </p:cNvPr>
            <p:cNvSpPr/>
            <p:nvPr/>
          </p:nvSpPr>
          <p:spPr>
            <a:xfrm>
              <a:off x="8322546" y="251605"/>
              <a:ext cx="399600" cy="443631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0A32B51-0550-4393-BCD2-EECAA09EF468}"/>
                </a:ext>
              </a:extLst>
            </p:cNvPr>
            <p:cNvSpPr txBox="1"/>
            <p:nvPr/>
          </p:nvSpPr>
          <p:spPr>
            <a:xfrm>
              <a:off x="8713801" y="236906"/>
              <a:ext cx="2793115" cy="462532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CA" sz="2400" dirty="0">
                  <a:solidFill>
                    <a:schemeClr val="bg1"/>
                  </a:solidFill>
                  <a:latin typeface="+mj-lt"/>
                </a:rPr>
                <a:t>Re-evaluate Model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359D23C5-0074-44DC-961B-F09802CEDE83}"/>
              </a:ext>
            </a:extLst>
          </p:cNvPr>
          <p:cNvGrpSpPr/>
          <p:nvPr/>
        </p:nvGrpSpPr>
        <p:grpSpPr>
          <a:xfrm>
            <a:off x="7583794" y="5989696"/>
            <a:ext cx="3639441" cy="461665"/>
            <a:chOff x="8323063" y="237338"/>
            <a:chExt cx="3639441" cy="461665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3E97A02D-0D98-4705-AD2A-BD6A651C0EA6}"/>
                </a:ext>
              </a:extLst>
            </p:cNvPr>
            <p:cNvSpPr/>
            <p:nvPr/>
          </p:nvSpPr>
          <p:spPr>
            <a:xfrm>
              <a:off x="8323063" y="246887"/>
              <a:ext cx="400771" cy="442565"/>
            </a:xfrm>
            <a:prstGeom prst="ellipse">
              <a:avLst/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CA" dirty="0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87C1832-A2AD-492A-9D1A-2093889D572F}"/>
                </a:ext>
              </a:extLst>
            </p:cNvPr>
            <p:cNvSpPr txBox="1"/>
            <p:nvPr/>
          </p:nvSpPr>
          <p:spPr>
            <a:xfrm>
              <a:off x="8713800" y="237338"/>
              <a:ext cx="32487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CA" sz="2400" dirty="0">
                  <a:solidFill>
                    <a:schemeClr val="bg1"/>
                  </a:solidFill>
                  <a:latin typeface="+mj-lt"/>
                </a:rPr>
                <a:t>Finalize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5536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8F36C2-1E93-4DA5-BCF3-A1C50914F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A17B33B-417F-44C0-9B22-0FF585AD8B8B}" type="datetime1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8/18/2019</a:t>
            </a:fld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5B23BE-6A7B-4CEC-8652-0CCD4F2A9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581BC7-E183-40DB-AC97-C19EA4EB889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9D62E4C-A90E-4FFE-B2C1-9DC7CFD70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4300" dirty="0"/>
              <a:t>M</a:t>
            </a:r>
            <a:r>
              <a:rPr lang="en-CA" dirty="0"/>
              <a:t>L </a:t>
            </a:r>
            <a:r>
              <a:rPr lang="en-CA" sz="4300" dirty="0">
                <a:solidFill>
                  <a:srgbClr val="FF0000"/>
                </a:solidFill>
              </a:rPr>
              <a:t>M</a:t>
            </a:r>
            <a:r>
              <a:rPr lang="en-CA" dirty="0">
                <a:solidFill>
                  <a:srgbClr val="FF0000"/>
                </a:solidFill>
              </a:rPr>
              <a:t>ODELLING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6D0721D-71AB-447F-AA3F-4D251BA0F7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284994"/>
              </p:ext>
            </p:extLst>
          </p:nvPr>
        </p:nvGraphicFramePr>
        <p:xfrm>
          <a:off x="1651000" y="1625302"/>
          <a:ext cx="8890001" cy="414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71335">
                  <a:extLst>
                    <a:ext uri="{9D8B030D-6E8A-4147-A177-3AD203B41FA5}">
                      <a16:colId xmlns:a16="http://schemas.microsoft.com/office/drawing/2014/main" val="18066481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4361441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3577985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Item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Model # 1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400" b="1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Model # 2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9993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Base Algorithms Used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LinearRegression,, KNeighborsRegressor, RandomForestRegressor, GradientBoostingRegressor, SGDRegressor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Gill Sans MT" panose="020B05020201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69680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Other Algorithms Used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Decision Tree Regressor, Ridge, Lasso 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SVR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85419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Scaling Data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Min_Max Scaler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Standard Scaler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49037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Test Train Split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75% (train) - 25% (test)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70% (train) - 30% (test)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0345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Cross Validation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A" sz="200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K-folds 10 split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dirty="0">
                        <a:latin typeface="Gill Sans MT" panose="020B05020201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3347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Hyperparameter Tuning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Grid Search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Gill Sans MT" panose="020B05020201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3239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Scoring Methods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CA" sz="2000" b="0" dirty="0">
                          <a:latin typeface="Gill Sans MT" panose="020B0502020104020203" pitchFamily="34" charset="0"/>
                          <a:cs typeface="Segoe UI Light" panose="020B0502040204020203" pitchFamily="34" charset="0"/>
                        </a:rPr>
                        <a:t>RMSE, R^2, Accuracy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CA" sz="2000" b="0" dirty="0">
                        <a:latin typeface="Gill Sans MT" panose="020B0502020104020203" pitchFamily="34" charset="0"/>
                        <a:cs typeface="Segoe UI Light" panose="020B0502040204020203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666459"/>
                  </a:ext>
                </a:extLst>
              </a:tr>
            </a:tbl>
          </a:graphicData>
        </a:graphic>
      </p:graphicFrame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A8162F-7652-4ED6-ACC4-3AB9AF0FF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UFT - ML 3253 - Group # 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505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Custom 12">
      <a:dk1>
        <a:srgbClr val="00BBBB"/>
      </a:dk1>
      <a:lt1>
        <a:srgbClr val="000000"/>
      </a:lt1>
      <a:dk2>
        <a:srgbClr val="999999"/>
      </a:dk2>
      <a:lt2>
        <a:srgbClr val="FFFFFF"/>
      </a:lt2>
      <a:accent1>
        <a:srgbClr val="004448"/>
      </a:accent1>
      <a:accent2>
        <a:srgbClr val="482845"/>
      </a:accent2>
      <a:accent3>
        <a:srgbClr val="7A0000"/>
      </a:accent3>
      <a:accent4>
        <a:srgbClr val="969959"/>
      </a:accent4>
      <a:accent5>
        <a:srgbClr val="225B5F"/>
      </a:accent5>
      <a:accent6>
        <a:srgbClr val="3D8C41"/>
      </a:accent6>
      <a:hlink>
        <a:srgbClr val="7F7F7F"/>
      </a:hlink>
      <a:folHlink>
        <a:srgbClr val="7F7F7F"/>
      </a:folHlink>
    </a:clrScheme>
    <a:fontScheme name="Custom 13">
      <a:majorFont>
        <a:latin typeface="Gill Sans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2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56488565_Futuristic pitch deck_AAS_v4" id="{81C854B4-8588-4171-B50E-9B042741D072}" vid="{97BC3161-E59E-4E12-8009-4336211748C5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519</Words>
  <Application>Microsoft Office PowerPoint</Application>
  <PresentationFormat>Widescreen</PresentationFormat>
  <Paragraphs>160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Audi Type Extended</vt:lpstr>
      <vt:lpstr>Calibri</vt:lpstr>
      <vt:lpstr>Calibri Light</vt:lpstr>
      <vt:lpstr>Courier New</vt:lpstr>
      <vt:lpstr>Gill Sans MT</vt:lpstr>
      <vt:lpstr>Segoe UI</vt:lpstr>
      <vt:lpstr>Segoe UI Light</vt:lpstr>
      <vt:lpstr>Office Theme</vt:lpstr>
      <vt:lpstr>2_Office Theme</vt:lpstr>
      <vt:lpstr>Quality Predictions In The Mining Process</vt:lpstr>
      <vt:lpstr>AGENDA</vt:lpstr>
      <vt:lpstr>THE TEAM</vt:lpstr>
      <vt:lpstr>PROBLEM STATEMENT</vt:lpstr>
      <vt:lpstr>BACKGROUND PROCESS</vt:lpstr>
      <vt:lpstr>DATASET</vt:lpstr>
      <vt:lpstr>DATA PREPARATION</vt:lpstr>
      <vt:lpstr>ML MODELLING JOURNEY</vt:lpstr>
      <vt:lpstr>ML MODELLING</vt:lpstr>
      <vt:lpstr>RESULTS</vt:lpstr>
      <vt:lpstr>RESULTS</vt:lpstr>
      <vt:lpstr>KEY OUTCOMES</vt:lpstr>
      <vt:lpstr>NEXT STEPS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Nisarg</dc:creator>
  <cp:lastModifiedBy>Nisarg</cp:lastModifiedBy>
  <cp:revision>212</cp:revision>
  <dcterms:created xsi:type="dcterms:W3CDTF">2019-08-18T16:13:02Z</dcterms:created>
  <dcterms:modified xsi:type="dcterms:W3CDTF">2019-08-19T01:43:27Z</dcterms:modified>
</cp:coreProperties>
</file>

<file path=docProps/thumbnail.jpeg>
</file>